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87" r:id="rId2"/>
    <p:sldId id="885" r:id="rId3"/>
    <p:sldId id="882" r:id="rId4"/>
    <p:sldId id="388" r:id="rId5"/>
    <p:sldId id="378" r:id="rId6"/>
    <p:sldId id="383" r:id="rId7"/>
    <p:sldId id="886" r:id="rId8"/>
    <p:sldId id="878" r:id="rId9"/>
    <p:sldId id="381" r:id="rId10"/>
    <p:sldId id="880" r:id="rId11"/>
    <p:sldId id="384" r:id="rId12"/>
    <p:sldId id="889" r:id="rId13"/>
    <p:sldId id="881" r:id="rId14"/>
    <p:sldId id="26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8B371B53-7A89-9DEF-FD69-5C309F634A0B}" name="Laura Martin" initials="LM" userId="S::lmartin@ucmerced.edu::07b83e6e-4dd4-4532-a253-07616f506f4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C09001"/>
    <a:srgbClr val="C0504C"/>
    <a:srgbClr val="FFC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28341"/>
    <p:restoredTop sz="86384" autoAdjust="0"/>
  </p:normalViewPr>
  <p:slideViewPr>
    <p:cSldViewPr>
      <p:cViewPr varScale="1">
        <p:scale>
          <a:sx n="101" d="100"/>
          <a:sy n="101" d="100"/>
        </p:scale>
        <p:origin x="960" y="20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7C1522-82BB-4AC6-A6CD-2382D29F17B6}" type="doc">
      <dgm:prSet loTypeId="urn:microsoft.com/office/officeart/2005/8/layout/matrix3" loCatId="matrix" qsTypeId="urn:microsoft.com/office/officeart/2005/8/quickstyle/simple1#1" qsCatId="simple" csTypeId="urn:microsoft.com/office/officeart/2005/8/colors/accent1_2#1" csCatId="accent1" phldr="1"/>
      <dgm:spPr/>
      <dgm:t>
        <a:bodyPr/>
        <a:lstStyle/>
        <a:p>
          <a:endParaRPr lang="en-US"/>
        </a:p>
      </dgm:t>
    </dgm:pt>
    <dgm:pt modelId="{4A054D21-BCFD-4E7A-B3D8-483EA52B37C6}">
      <dgm:prSet phldrT="[Text]"/>
      <dgm:spPr>
        <a:solidFill>
          <a:srgbClr val="002060"/>
        </a:solidFill>
      </dgm:spPr>
      <dgm:t>
        <a:bodyPr/>
        <a:lstStyle/>
        <a:p>
          <a:r>
            <a:rPr lang="en-US" b="1" dirty="0"/>
            <a:t>Standard 1 </a:t>
          </a:r>
          <a:r>
            <a:rPr lang="en-US" b="0" dirty="0"/>
            <a:t>Defining Institutional Mission and Acting with Integrity </a:t>
          </a:r>
        </a:p>
      </dgm:t>
    </dgm:pt>
    <dgm:pt modelId="{4D8F2C25-C79B-48F4-B47D-1C951EFF2F29}" type="parTrans" cxnId="{6E410778-B894-4DB5-B150-1B1B01230929}">
      <dgm:prSet/>
      <dgm:spPr/>
      <dgm:t>
        <a:bodyPr/>
        <a:lstStyle/>
        <a:p>
          <a:endParaRPr lang="en-US"/>
        </a:p>
      </dgm:t>
    </dgm:pt>
    <dgm:pt modelId="{912AF1BD-4134-4563-86E2-D9FF68193538}" type="sibTrans" cxnId="{6E410778-B894-4DB5-B150-1B1B01230929}">
      <dgm:prSet/>
      <dgm:spPr/>
      <dgm:t>
        <a:bodyPr/>
        <a:lstStyle/>
        <a:p>
          <a:endParaRPr lang="en-US"/>
        </a:p>
      </dgm:t>
    </dgm:pt>
    <dgm:pt modelId="{1FD31FE6-6201-48E3-B608-583AD97FC1C4}">
      <dgm:prSet phldrT="[Text]"/>
      <dgm:spPr>
        <a:solidFill>
          <a:srgbClr val="002060"/>
        </a:solidFill>
      </dgm:spPr>
      <dgm:t>
        <a:bodyPr/>
        <a:lstStyle/>
        <a:p>
          <a:r>
            <a:rPr lang="en-US" b="1" dirty="0"/>
            <a:t>Standard 2 </a:t>
          </a:r>
          <a:r>
            <a:rPr lang="en-US" b="0" dirty="0"/>
            <a:t>Achieving Educational Objectives and Student Success</a:t>
          </a:r>
        </a:p>
      </dgm:t>
    </dgm:pt>
    <dgm:pt modelId="{D666CD2B-F4B2-4AD3-B407-88DD5E97B883}" type="parTrans" cxnId="{6769251E-2E99-4F34-B4A8-BE32345A14CB}">
      <dgm:prSet/>
      <dgm:spPr/>
      <dgm:t>
        <a:bodyPr/>
        <a:lstStyle/>
        <a:p>
          <a:endParaRPr lang="en-US"/>
        </a:p>
      </dgm:t>
    </dgm:pt>
    <dgm:pt modelId="{C3A67DCE-988E-488C-A636-6B46C67A2D9F}" type="sibTrans" cxnId="{6769251E-2E99-4F34-B4A8-BE32345A14CB}">
      <dgm:prSet/>
      <dgm:spPr/>
      <dgm:t>
        <a:bodyPr/>
        <a:lstStyle/>
        <a:p>
          <a:endParaRPr lang="en-US"/>
        </a:p>
      </dgm:t>
    </dgm:pt>
    <dgm:pt modelId="{1A8AB7AA-3079-422D-BC82-DA1EB70F0136}">
      <dgm:prSet phldrT="[Text]"/>
      <dgm:spPr>
        <a:solidFill>
          <a:srgbClr val="002060"/>
        </a:solidFill>
      </dgm:spPr>
      <dgm:t>
        <a:bodyPr/>
        <a:lstStyle/>
        <a:p>
          <a:r>
            <a:rPr lang="en-US" b="1" dirty="0"/>
            <a:t>Standard 3 </a:t>
          </a:r>
          <a:r>
            <a:rPr lang="en-US" b="0" dirty="0"/>
            <a:t>Assuring Resources and Organizational Structures</a:t>
          </a:r>
        </a:p>
      </dgm:t>
    </dgm:pt>
    <dgm:pt modelId="{BE11EB72-8E74-4152-AC0A-797F4BA992B5}" type="parTrans" cxnId="{86B0268B-384A-411E-BE9E-13DFF3B84B67}">
      <dgm:prSet/>
      <dgm:spPr/>
      <dgm:t>
        <a:bodyPr/>
        <a:lstStyle/>
        <a:p>
          <a:endParaRPr lang="en-US"/>
        </a:p>
      </dgm:t>
    </dgm:pt>
    <dgm:pt modelId="{5889EAB1-0B67-406F-A75C-4078F60EE9C6}" type="sibTrans" cxnId="{86B0268B-384A-411E-BE9E-13DFF3B84B67}">
      <dgm:prSet/>
      <dgm:spPr/>
      <dgm:t>
        <a:bodyPr/>
        <a:lstStyle/>
        <a:p>
          <a:endParaRPr lang="en-US"/>
        </a:p>
      </dgm:t>
    </dgm:pt>
    <dgm:pt modelId="{3742571D-A10C-44A0-B1D0-021CE072E6E7}">
      <dgm:prSet phldrT="[Text]"/>
      <dgm:spPr>
        <a:solidFill>
          <a:srgbClr val="002060"/>
        </a:solidFill>
      </dgm:spPr>
      <dgm:t>
        <a:bodyPr/>
        <a:lstStyle/>
        <a:p>
          <a:r>
            <a:rPr lang="en-US" b="1" dirty="0"/>
            <a:t>Standard 4</a:t>
          </a:r>
          <a:r>
            <a:rPr lang="en-US" dirty="0"/>
            <a:t> </a:t>
          </a:r>
          <a:r>
            <a:rPr lang="en-US" b="0" dirty="0"/>
            <a:t>Creating an Institution Committed to Quality Assurance and Improvement</a:t>
          </a:r>
        </a:p>
      </dgm:t>
    </dgm:pt>
    <dgm:pt modelId="{F1F5723D-432A-4976-AF7A-AC258C8BB400}" type="parTrans" cxnId="{3FB3D5A3-202C-4EA4-AD97-B2FA24C98036}">
      <dgm:prSet/>
      <dgm:spPr/>
      <dgm:t>
        <a:bodyPr/>
        <a:lstStyle/>
        <a:p>
          <a:endParaRPr lang="en-US"/>
        </a:p>
      </dgm:t>
    </dgm:pt>
    <dgm:pt modelId="{5DFB8259-B28B-4412-A5DB-60B5E12D1F2D}" type="sibTrans" cxnId="{3FB3D5A3-202C-4EA4-AD97-B2FA24C98036}">
      <dgm:prSet/>
      <dgm:spPr/>
      <dgm:t>
        <a:bodyPr/>
        <a:lstStyle/>
        <a:p>
          <a:endParaRPr lang="en-US"/>
        </a:p>
      </dgm:t>
    </dgm:pt>
    <dgm:pt modelId="{1F25A7D9-327D-49A5-A33E-6085A8318323}" type="pres">
      <dgm:prSet presAssocID="{4D7C1522-82BB-4AC6-A6CD-2382D29F17B6}" presName="matrix" presStyleCnt="0">
        <dgm:presLayoutVars>
          <dgm:chMax val="1"/>
          <dgm:dir/>
          <dgm:resizeHandles val="exact"/>
        </dgm:presLayoutVars>
      </dgm:prSet>
      <dgm:spPr/>
    </dgm:pt>
    <dgm:pt modelId="{69863C56-302F-4D36-82F3-67187E68725B}" type="pres">
      <dgm:prSet presAssocID="{4D7C1522-82BB-4AC6-A6CD-2382D29F17B6}" presName="diamond" presStyleLbl="bgShp" presStyleIdx="0" presStyleCnt="1"/>
      <dgm:spPr>
        <a:solidFill>
          <a:srgbClr val="C09001"/>
        </a:solidFill>
      </dgm:spPr>
    </dgm:pt>
    <dgm:pt modelId="{B61B6140-15E8-4CDA-98E9-69A0A1B0D35A}" type="pres">
      <dgm:prSet presAssocID="{4D7C1522-82BB-4AC6-A6CD-2382D29F17B6}" presName="quad1" presStyleLbl="node1" presStyleIdx="0" presStyleCnt="4">
        <dgm:presLayoutVars>
          <dgm:chMax val="0"/>
          <dgm:chPref val="0"/>
          <dgm:bulletEnabled val="1"/>
        </dgm:presLayoutVars>
      </dgm:prSet>
      <dgm:spPr/>
    </dgm:pt>
    <dgm:pt modelId="{DD0D40AD-3BBB-4828-8A90-16E733E7508A}" type="pres">
      <dgm:prSet presAssocID="{4D7C1522-82BB-4AC6-A6CD-2382D29F17B6}" presName="quad2" presStyleLbl="node1" presStyleIdx="1" presStyleCnt="4">
        <dgm:presLayoutVars>
          <dgm:chMax val="0"/>
          <dgm:chPref val="0"/>
          <dgm:bulletEnabled val="1"/>
        </dgm:presLayoutVars>
      </dgm:prSet>
      <dgm:spPr/>
    </dgm:pt>
    <dgm:pt modelId="{C062B70E-43BE-482D-8322-EC1B0B9D1B16}" type="pres">
      <dgm:prSet presAssocID="{4D7C1522-82BB-4AC6-A6CD-2382D29F17B6}" presName="quad3" presStyleLbl="node1" presStyleIdx="2" presStyleCnt="4">
        <dgm:presLayoutVars>
          <dgm:chMax val="0"/>
          <dgm:chPref val="0"/>
          <dgm:bulletEnabled val="1"/>
        </dgm:presLayoutVars>
      </dgm:prSet>
      <dgm:spPr/>
    </dgm:pt>
    <dgm:pt modelId="{9DEB0C1E-32FB-4374-946B-3487C05D9265}" type="pres">
      <dgm:prSet presAssocID="{4D7C1522-82BB-4AC6-A6CD-2382D29F17B6}" presName="quad4" presStyleLbl="node1" presStyleIdx="3" presStyleCnt="4">
        <dgm:presLayoutVars>
          <dgm:chMax val="0"/>
          <dgm:chPref val="0"/>
          <dgm:bulletEnabled val="1"/>
        </dgm:presLayoutVars>
      </dgm:prSet>
      <dgm:spPr/>
    </dgm:pt>
  </dgm:ptLst>
  <dgm:cxnLst>
    <dgm:cxn modelId="{F60A8507-DBF6-4D85-A915-D1C58A5949BC}" type="presOf" srcId="{4D7C1522-82BB-4AC6-A6CD-2382D29F17B6}" destId="{1F25A7D9-327D-49A5-A33E-6085A8318323}" srcOrd="0" destOrd="0" presId="urn:microsoft.com/office/officeart/2005/8/layout/matrix3"/>
    <dgm:cxn modelId="{6769251E-2E99-4F34-B4A8-BE32345A14CB}" srcId="{4D7C1522-82BB-4AC6-A6CD-2382D29F17B6}" destId="{1FD31FE6-6201-48E3-B608-583AD97FC1C4}" srcOrd="1" destOrd="0" parTransId="{D666CD2B-F4B2-4AD3-B407-88DD5E97B883}" sibTransId="{C3A67DCE-988E-488C-A636-6B46C67A2D9F}"/>
    <dgm:cxn modelId="{F8D5592C-A62D-4E04-A165-27E55DB652E9}" type="presOf" srcId="{4A054D21-BCFD-4E7A-B3D8-483EA52B37C6}" destId="{B61B6140-15E8-4CDA-98E9-69A0A1B0D35A}" srcOrd="0" destOrd="0" presId="urn:microsoft.com/office/officeart/2005/8/layout/matrix3"/>
    <dgm:cxn modelId="{4F78CA2E-AD0C-4016-A33A-17DCA0955B3E}" type="presOf" srcId="{1FD31FE6-6201-48E3-B608-583AD97FC1C4}" destId="{DD0D40AD-3BBB-4828-8A90-16E733E7508A}" srcOrd="0" destOrd="0" presId="urn:microsoft.com/office/officeart/2005/8/layout/matrix3"/>
    <dgm:cxn modelId="{6E410778-B894-4DB5-B150-1B1B01230929}" srcId="{4D7C1522-82BB-4AC6-A6CD-2382D29F17B6}" destId="{4A054D21-BCFD-4E7A-B3D8-483EA52B37C6}" srcOrd="0" destOrd="0" parTransId="{4D8F2C25-C79B-48F4-B47D-1C951EFF2F29}" sibTransId="{912AF1BD-4134-4563-86E2-D9FF68193538}"/>
    <dgm:cxn modelId="{86B0268B-384A-411E-BE9E-13DFF3B84B67}" srcId="{4D7C1522-82BB-4AC6-A6CD-2382D29F17B6}" destId="{1A8AB7AA-3079-422D-BC82-DA1EB70F0136}" srcOrd="2" destOrd="0" parTransId="{BE11EB72-8E74-4152-AC0A-797F4BA992B5}" sibTransId="{5889EAB1-0B67-406F-A75C-4078F60EE9C6}"/>
    <dgm:cxn modelId="{3FB3D5A3-202C-4EA4-AD97-B2FA24C98036}" srcId="{4D7C1522-82BB-4AC6-A6CD-2382D29F17B6}" destId="{3742571D-A10C-44A0-B1D0-021CE072E6E7}" srcOrd="3" destOrd="0" parTransId="{F1F5723D-432A-4976-AF7A-AC258C8BB400}" sibTransId="{5DFB8259-B28B-4412-A5DB-60B5E12D1F2D}"/>
    <dgm:cxn modelId="{3E2942E4-9724-4DB8-BD34-3B6E697D9A5B}" type="presOf" srcId="{3742571D-A10C-44A0-B1D0-021CE072E6E7}" destId="{9DEB0C1E-32FB-4374-946B-3487C05D9265}" srcOrd="0" destOrd="0" presId="urn:microsoft.com/office/officeart/2005/8/layout/matrix3"/>
    <dgm:cxn modelId="{4EDFFFEB-B3FD-4324-863E-1DA75A73C78D}" type="presOf" srcId="{1A8AB7AA-3079-422D-BC82-DA1EB70F0136}" destId="{C062B70E-43BE-482D-8322-EC1B0B9D1B16}" srcOrd="0" destOrd="0" presId="urn:microsoft.com/office/officeart/2005/8/layout/matrix3"/>
    <dgm:cxn modelId="{7A93E676-3D9F-4926-B035-A674BB9A8384}" type="presParOf" srcId="{1F25A7D9-327D-49A5-A33E-6085A8318323}" destId="{69863C56-302F-4D36-82F3-67187E68725B}" srcOrd="0" destOrd="0" presId="urn:microsoft.com/office/officeart/2005/8/layout/matrix3"/>
    <dgm:cxn modelId="{EAD75BF5-C027-4F57-A07A-78A79A1B00BC}" type="presParOf" srcId="{1F25A7D9-327D-49A5-A33E-6085A8318323}" destId="{B61B6140-15E8-4CDA-98E9-69A0A1B0D35A}" srcOrd="1" destOrd="0" presId="urn:microsoft.com/office/officeart/2005/8/layout/matrix3"/>
    <dgm:cxn modelId="{495477FB-5453-4B43-A2D9-9A8DD857A823}" type="presParOf" srcId="{1F25A7D9-327D-49A5-A33E-6085A8318323}" destId="{DD0D40AD-3BBB-4828-8A90-16E733E7508A}" srcOrd="2" destOrd="0" presId="urn:microsoft.com/office/officeart/2005/8/layout/matrix3"/>
    <dgm:cxn modelId="{FFAE9C53-59CC-49B4-8480-C1583398537E}" type="presParOf" srcId="{1F25A7D9-327D-49A5-A33E-6085A8318323}" destId="{C062B70E-43BE-482D-8322-EC1B0B9D1B16}" srcOrd="3" destOrd="0" presId="urn:microsoft.com/office/officeart/2005/8/layout/matrix3"/>
    <dgm:cxn modelId="{F9542C44-3C6B-4E2D-970E-62E330821546}" type="presParOf" srcId="{1F25A7D9-327D-49A5-A33E-6085A8318323}" destId="{9DEB0C1E-32FB-4374-946B-3487C05D9265}"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63C56-302F-4D36-82F3-67187E68725B}">
      <dsp:nvSpPr>
        <dsp:cNvPr id="0" name=""/>
        <dsp:cNvSpPr/>
      </dsp:nvSpPr>
      <dsp:spPr>
        <a:xfrm>
          <a:off x="443150" y="0"/>
          <a:ext cx="4665413" cy="4665413"/>
        </a:xfrm>
        <a:prstGeom prst="diamond">
          <a:avLst/>
        </a:prstGeom>
        <a:solidFill>
          <a:srgbClr val="C09001"/>
        </a:solidFill>
        <a:ln>
          <a:noFill/>
        </a:ln>
        <a:effectLst/>
      </dsp:spPr>
      <dsp:style>
        <a:lnRef idx="0">
          <a:scrgbClr r="0" g="0" b="0"/>
        </a:lnRef>
        <a:fillRef idx="1">
          <a:scrgbClr r="0" g="0" b="0"/>
        </a:fillRef>
        <a:effectRef idx="0">
          <a:scrgbClr r="0" g="0" b="0"/>
        </a:effectRef>
        <a:fontRef idx="minor"/>
      </dsp:style>
    </dsp:sp>
    <dsp:sp modelId="{B61B6140-15E8-4CDA-98E9-69A0A1B0D35A}">
      <dsp:nvSpPr>
        <dsp:cNvPr id="0" name=""/>
        <dsp:cNvSpPr/>
      </dsp:nvSpPr>
      <dsp:spPr>
        <a:xfrm>
          <a:off x="886364" y="443214"/>
          <a:ext cx="1819511" cy="1819511"/>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Standard 1 </a:t>
          </a:r>
          <a:r>
            <a:rPr lang="en-US" sz="1600" b="0" kern="1200" dirty="0"/>
            <a:t>Defining Institutional Mission and Acting with Integrity </a:t>
          </a:r>
        </a:p>
      </dsp:txBody>
      <dsp:txXfrm>
        <a:off x="975185" y="532035"/>
        <a:ext cx="1641869" cy="1641869"/>
      </dsp:txXfrm>
    </dsp:sp>
    <dsp:sp modelId="{DD0D40AD-3BBB-4828-8A90-16E733E7508A}">
      <dsp:nvSpPr>
        <dsp:cNvPr id="0" name=""/>
        <dsp:cNvSpPr/>
      </dsp:nvSpPr>
      <dsp:spPr>
        <a:xfrm>
          <a:off x="2845838" y="443214"/>
          <a:ext cx="1819511" cy="1819511"/>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Standard 2 </a:t>
          </a:r>
          <a:r>
            <a:rPr lang="en-US" sz="1600" b="0" kern="1200" dirty="0"/>
            <a:t>Achieving Educational Objectives and Student Success</a:t>
          </a:r>
        </a:p>
      </dsp:txBody>
      <dsp:txXfrm>
        <a:off x="2934659" y="532035"/>
        <a:ext cx="1641869" cy="1641869"/>
      </dsp:txXfrm>
    </dsp:sp>
    <dsp:sp modelId="{C062B70E-43BE-482D-8322-EC1B0B9D1B16}">
      <dsp:nvSpPr>
        <dsp:cNvPr id="0" name=""/>
        <dsp:cNvSpPr/>
      </dsp:nvSpPr>
      <dsp:spPr>
        <a:xfrm>
          <a:off x="886364" y="2402687"/>
          <a:ext cx="1819511" cy="1819511"/>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Standard 3 </a:t>
          </a:r>
          <a:r>
            <a:rPr lang="en-US" sz="1600" b="0" kern="1200" dirty="0"/>
            <a:t>Assuring Resources and Organizational Structures</a:t>
          </a:r>
        </a:p>
      </dsp:txBody>
      <dsp:txXfrm>
        <a:off x="975185" y="2491508"/>
        <a:ext cx="1641869" cy="1641869"/>
      </dsp:txXfrm>
    </dsp:sp>
    <dsp:sp modelId="{9DEB0C1E-32FB-4374-946B-3487C05D9265}">
      <dsp:nvSpPr>
        <dsp:cNvPr id="0" name=""/>
        <dsp:cNvSpPr/>
      </dsp:nvSpPr>
      <dsp:spPr>
        <a:xfrm>
          <a:off x="2845838" y="2402687"/>
          <a:ext cx="1819511" cy="1819511"/>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Standard 4</a:t>
          </a:r>
          <a:r>
            <a:rPr lang="en-US" sz="1600" kern="1200" dirty="0"/>
            <a:t> </a:t>
          </a:r>
          <a:r>
            <a:rPr lang="en-US" sz="1600" b="0" kern="1200" dirty="0"/>
            <a:t>Creating an Institution Committed to Quality Assurance and Improvement</a:t>
          </a:r>
        </a:p>
      </dsp:txBody>
      <dsp:txXfrm>
        <a:off x="2934659" y="2491508"/>
        <a:ext cx="1641869" cy="1641869"/>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843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811066-0135-4CAA-8AD4-89A97190AC00}" type="slidenum">
              <a:rPr lang="en-US" smtClean="0"/>
              <a:t>1</a:t>
            </a:fld>
            <a:endParaRPr lang="en-US"/>
          </a:p>
        </p:txBody>
      </p:sp>
    </p:spTree>
    <p:extLst>
      <p:ext uri="{BB962C8B-B14F-4D97-AF65-F5344CB8AC3E}">
        <p14:creationId xmlns:p14="http://schemas.microsoft.com/office/powerpoint/2010/main" val="525831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3E5CB-987A-5641-C141-242562362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0AC27-55C3-FC65-D0CB-CC5E41AF1D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90DBB-4AD0-A2E1-62BF-550A964B704B}"/>
              </a:ext>
            </a:extLst>
          </p:cNvPr>
          <p:cNvSpPr>
            <a:spLocks noGrp="1"/>
          </p:cNvSpPr>
          <p:nvPr>
            <p:ph type="body" idx="1"/>
          </p:nvPr>
        </p:nvSpPr>
        <p:spPr/>
        <p:txBody>
          <a:bodyPr/>
          <a:lstStyle/>
          <a:p>
            <a:r>
              <a:rPr lang="en-US" dirty="0"/>
              <a:t>Appreciate the opportunity to talk with you about the reaffirmation of our institutional accreditation by WSCUC, which is currently underway and will come to conclusion in June 2028 with WSCUC Commission decision on reaffirmation and the length of time before our next review. </a:t>
            </a:r>
          </a:p>
          <a:p>
            <a:endParaRPr lang="en-US" dirty="0"/>
          </a:p>
          <a:p>
            <a:r>
              <a:rPr lang="en-US" dirty="0"/>
              <a:t>Our intention is by the end of our time together, you will know the following…. </a:t>
            </a:r>
          </a:p>
          <a:p>
            <a:endParaRPr lang="en-US" dirty="0"/>
          </a:p>
          <a:p>
            <a:pPr marL="171450" indent="-171450">
              <a:buFontTx/>
              <a:buChar char="-"/>
            </a:pPr>
            <a:r>
              <a:rPr lang="en-US" dirty="0"/>
              <a:t>Why accreditation by WSCUC is important</a:t>
            </a:r>
          </a:p>
          <a:p>
            <a:pPr marL="171450" indent="-171450">
              <a:buFontTx/>
              <a:buChar char="-"/>
            </a:pPr>
            <a:r>
              <a:rPr lang="en-US" dirty="0"/>
              <a:t>The timeline for our reaffirmation </a:t>
            </a:r>
          </a:p>
          <a:p>
            <a:pPr marL="171450" indent="-171450">
              <a:buFontTx/>
              <a:buChar char="-"/>
            </a:pPr>
            <a:r>
              <a:rPr lang="en-US" dirty="0"/>
              <a:t>What the institution has accomplished thus in preparing for reaffirmation </a:t>
            </a:r>
          </a:p>
          <a:p>
            <a:pPr marL="171450" indent="-171450">
              <a:buFontTx/>
              <a:buChar char="-"/>
            </a:pPr>
            <a:r>
              <a:rPr lang="en-US" dirty="0"/>
              <a:t>What we need to accomplish this year </a:t>
            </a:r>
          </a:p>
          <a:p>
            <a:pPr marL="171450" indent="-171450">
              <a:buFontTx/>
              <a:buChar char="-"/>
            </a:pPr>
            <a:r>
              <a:rPr lang="en-US" dirty="0"/>
              <a:t>How you can be involved – we hope you will! </a:t>
            </a:r>
          </a:p>
          <a:p>
            <a:endParaRPr lang="en-US" dirty="0"/>
          </a:p>
        </p:txBody>
      </p:sp>
      <p:sp>
        <p:nvSpPr>
          <p:cNvPr id="4" name="Slide Number Placeholder 3">
            <a:extLst>
              <a:ext uri="{FF2B5EF4-FFF2-40B4-BE49-F238E27FC236}">
                <a16:creationId xmlns:a16="http://schemas.microsoft.com/office/drawing/2014/main" id="{0193B117-7858-8AA6-DC56-E38102883ADA}"/>
              </a:ext>
            </a:extLst>
          </p:cNvPr>
          <p:cNvSpPr>
            <a:spLocks noGrp="1"/>
          </p:cNvSpPr>
          <p:nvPr>
            <p:ph type="sldNum" sz="quarter" idx="5"/>
          </p:nvPr>
        </p:nvSpPr>
        <p:spPr/>
        <p:txBody>
          <a:bodyPr/>
          <a:lstStyle/>
          <a:p>
            <a:fld id="{DF811066-0135-4CAA-8AD4-89A97190AC00}" type="slidenum">
              <a:rPr lang="en-US" smtClean="0"/>
              <a:t>2</a:t>
            </a:fld>
            <a:endParaRPr lang="en-US"/>
          </a:p>
        </p:txBody>
      </p:sp>
    </p:spTree>
    <p:extLst>
      <p:ext uri="{BB962C8B-B14F-4D97-AF65-F5344CB8AC3E}">
        <p14:creationId xmlns:p14="http://schemas.microsoft.com/office/powerpoint/2010/main" val="3540647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30D61-BD8D-221D-70AD-726B5EDD8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F88A0-40B4-FB06-322C-CEEDEB065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9C19A-8853-A9D8-01DB-82C636A827C6}"/>
              </a:ext>
            </a:extLst>
          </p:cNvPr>
          <p:cNvSpPr>
            <a:spLocks noGrp="1"/>
          </p:cNvSpPr>
          <p:nvPr>
            <p:ph type="body" idx="1"/>
          </p:nvPr>
        </p:nvSpPr>
        <p:spPr/>
        <p:txBody>
          <a:bodyPr/>
          <a:lstStyle/>
          <a:p>
            <a:r>
              <a:rPr lang="en-US" dirty="0"/>
              <a:t> Start with a high level overview; What is institutional accreditation?</a:t>
            </a:r>
          </a:p>
          <a:p>
            <a:endParaRPr lang="en-US" dirty="0"/>
          </a:p>
          <a:p>
            <a:r>
              <a:rPr lang="en-US" dirty="0"/>
              <a:t>Process that yields the following two things: </a:t>
            </a:r>
          </a:p>
          <a:p>
            <a:endParaRPr lang="en-US" dirty="0"/>
          </a:p>
          <a:p>
            <a:pPr marL="171450" indent="-171450">
              <a:buFontTx/>
              <a:buChar char="-"/>
            </a:pPr>
            <a:r>
              <a:rPr lang="en-US" dirty="0"/>
              <a:t>Public assurance that the institution has meet high standards of quality and effectiveness </a:t>
            </a:r>
          </a:p>
          <a:p>
            <a:pPr marL="171450" indent="-171450">
              <a:buFontTx/>
              <a:buChar char="-"/>
            </a:pPr>
            <a:r>
              <a:rPr lang="en-US" dirty="0"/>
              <a:t>An ongoing cycle of peer-informed continuous improvement. </a:t>
            </a:r>
          </a:p>
          <a:p>
            <a:pPr marL="628650" lvl="1" indent="-171450">
              <a:buFontTx/>
              <a:buChar char="-"/>
            </a:pPr>
            <a:r>
              <a:rPr lang="en-US" dirty="0"/>
              <a:t>Accreditations are associations of higher education institutions. </a:t>
            </a:r>
          </a:p>
          <a:p>
            <a:pPr marL="628650" lvl="1" indent="-171450">
              <a:buFontTx/>
              <a:buChar char="-"/>
            </a:pPr>
            <a:r>
              <a:rPr lang="en-US" dirty="0"/>
              <a:t>Accreditation teams are composed of higher education experts. </a:t>
            </a:r>
          </a:p>
          <a:p>
            <a:pPr marL="0" lvl="0" indent="0">
              <a:buFontTx/>
              <a:buNone/>
            </a:pPr>
            <a:r>
              <a:rPr lang="en-US" dirty="0"/>
              <a:t>What is WSCUC – pronounced “WASC” </a:t>
            </a:r>
          </a:p>
          <a:p>
            <a:pPr marL="0" lvl="0" indent="0">
              <a:buFontTx/>
              <a:buNone/>
            </a:pPr>
            <a:r>
              <a:rPr lang="en-US" dirty="0"/>
              <a:t>- WASC Senior College and University </a:t>
            </a:r>
            <a:r>
              <a:rPr lang="en-US" dirty="0" err="1"/>
              <a:t>Commisison</a:t>
            </a:r>
            <a:r>
              <a:rPr lang="en-US" dirty="0"/>
              <a:t> is our institutional accreditor as it is for all UC campuses</a:t>
            </a:r>
          </a:p>
          <a:p>
            <a:pPr marL="0" lvl="0" indent="0">
              <a:buFontTx/>
              <a:buNone/>
            </a:pPr>
            <a:endParaRPr lang="en-US" dirty="0"/>
          </a:p>
          <a:p>
            <a:pPr marL="171450" lvl="0" indent="-171450">
              <a:buFontTx/>
              <a:buChar char="-"/>
            </a:pPr>
            <a:endParaRPr lang="en-US" dirty="0"/>
          </a:p>
          <a:p>
            <a:endParaRPr lang="en-US" dirty="0"/>
          </a:p>
        </p:txBody>
      </p:sp>
      <p:sp>
        <p:nvSpPr>
          <p:cNvPr id="4" name="Slide Number Placeholder 3">
            <a:extLst>
              <a:ext uri="{FF2B5EF4-FFF2-40B4-BE49-F238E27FC236}">
                <a16:creationId xmlns:a16="http://schemas.microsoft.com/office/drawing/2014/main" id="{E94D379C-8960-CBE0-FB67-BC98BFA187EE}"/>
              </a:ext>
            </a:extLst>
          </p:cNvPr>
          <p:cNvSpPr>
            <a:spLocks noGrp="1"/>
          </p:cNvSpPr>
          <p:nvPr>
            <p:ph type="sldNum" sz="quarter" idx="5"/>
          </p:nvPr>
        </p:nvSpPr>
        <p:spPr/>
        <p:txBody>
          <a:bodyPr/>
          <a:lstStyle/>
          <a:p>
            <a:fld id="{DF811066-0135-4CAA-8AD4-89A97190AC00}" type="slidenum">
              <a:rPr lang="en-US" smtClean="0"/>
              <a:t>3</a:t>
            </a:fld>
            <a:endParaRPr lang="en-US"/>
          </a:p>
        </p:txBody>
      </p:sp>
    </p:spTree>
    <p:extLst>
      <p:ext uri="{BB962C8B-B14F-4D97-AF65-F5344CB8AC3E}">
        <p14:creationId xmlns:p14="http://schemas.microsoft.com/office/powerpoint/2010/main" val="3734837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B500C-505F-8EE3-2EA9-A6D49F41E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901C26-F40D-0E09-6AA8-F105A543A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44C822-A4A7-AA1E-EDAF-B7F6FCDD8ADF}"/>
              </a:ext>
            </a:extLst>
          </p:cNvPr>
          <p:cNvSpPr>
            <a:spLocks noGrp="1"/>
          </p:cNvSpPr>
          <p:nvPr>
            <p:ph type="body" idx="1"/>
          </p:nvPr>
        </p:nvSpPr>
        <p:spPr/>
        <p:txBody>
          <a:bodyPr/>
          <a:lstStyle/>
          <a:p>
            <a:pPr lvl="0"/>
            <a:br>
              <a:rPr lang="en-US" sz="1200" b="1" kern="1200" dirty="0">
                <a:solidFill>
                  <a:schemeClr val="tx1"/>
                </a:solidFill>
                <a:effectLst/>
                <a:latin typeface="+mn-lt"/>
                <a:ea typeface="+mn-ea"/>
                <a:cs typeface="+mn-cs"/>
              </a:rPr>
            </a:br>
            <a:r>
              <a:rPr lang="en-US" sz="1200" b="1" kern="1200" dirty="0">
                <a:solidFill>
                  <a:schemeClr val="tx1"/>
                </a:solidFill>
                <a:effectLst/>
                <a:latin typeface="+mn-lt"/>
                <a:ea typeface="+mn-ea"/>
                <a:cs typeface="+mn-cs"/>
              </a:rPr>
              <a:t>What is institutional accreditation important? </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It is necessary for student success: </a:t>
            </a:r>
          </a:p>
          <a:p>
            <a:pPr lvl="0"/>
            <a:endParaRPr lang="en-US" sz="1200" b="1"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Required – Federal financial aid</a:t>
            </a:r>
          </a:p>
          <a:p>
            <a:pPr lvl="1"/>
            <a:r>
              <a:rPr lang="en-US" sz="1200" kern="1200" dirty="0">
                <a:solidFill>
                  <a:schemeClr val="tx1"/>
                </a:solidFill>
                <a:effectLst/>
                <a:latin typeface="+mn-lt"/>
                <a:ea typeface="+mn-ea"/>
                <a:cs typeface="+mn-cs"/>
              </a:rPr>
              <a:t>Necessary for graduate school and or for credits earned at UC Merced to be transferred to another institution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Required for programmatic accreditation, SOE – no ABET accreditation if institution is not accredited</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It supports quality assurance and continuous improvement (per the prior slide)</a:t>
            </a:r>
          </a:p>
          <a:p>
            <a:pPr lvl="1"/>
            <a:r>
              <a:rPr lang="en-US" sz="1200" kern="1200" dirty="0">
                <a:solidFill>
                  <a:schemeClr val="tx1"/>
                </a:solidFill>
                <a:effectLst/>
                <a:latin typeface="+mn-lt"/>
                <a:ea typeface="+mn-ea"/>
                <a:cs typeface="+mn-cs"/>
              </a:rPr>
              <a:t>Standards represent practices of effective institutions</a:t>
            </a:r>
          </a:p>
          <a:p>
            <a:pPr lvl="1"/>
            <a:r>
              <a:rPr lang="en-US" sz="1200" kern="1200" dirty="0">
                <a:solidFill>
                  <a:schemeClr val="tx1"/>
                </a:solidFill>
                <a:effectLst/>
                <a:latin typeface="+mn-lt"/>
                <a:ea typeface="+mn-ea"/>
                <a:cs typeface="+mn-cs"/>
              </a:rPr>
              <a:t>Opportunity to evaluate and improve with input from higher education peers</a:t>
            </a:r>
          </a:p>
          <a:p>
            <a:endParaRPr lang="en-US" dirty="0"/>
          </a:p>
        </p:txBody>
      </p:sp>
      <p:sp>
        <p:nvSpPr>
          <p:cNvPr id="4" name="Slide Number Placeholder 3">
            <a:extLst>
              <a:ext uri="{FF2B5EF4-FFF2-40B4-BE49-F238E27FC236}">
                <a16:creationId xmlns:a16="http://schemas.microsoft.com/office/drawing/2014/main" id="{CA1A8443-66A7-07EE-2AA7-4C6C1A48ABFC}"/>
              </a:ext>
            </a:extLst>
          </p:cNvPr>
          <p:cNvSpPr>
            <a:spLocks noGrp="1"/>
          </p:cNvSpPr>
          <p:nvPr>
            <p:ph type="sldNum" sz="quarter" idx="5"/>
          </p:nvPr>
        </p:nvSpPr>
        <p:spPr/>
        <p:txBody>
          <a:bodyPr/>
          <a:lstStyle/>
          <a:p>
            <a:fld id="{DF811066-0135-4CAA-8AD4-89A97190AC00}" type="slidenum">
              <a:rPr lang="en-US" smtClean="0"/>
              <a:t>4</a:t>
            </a:fld>
            <a:endParaRPr lang="en-US"/>
          </a:p>
        </p:txBody>
      </p:sp>
    </p:spTree>
    <p:extLst>
      <p:ext uri="{BB962C8B-B14F-4D97-AF65-F5344CB8AC3E}">
        <p14:creationId xmlns:p14="http://schemas.microsoft.com/office/powerpoint/2010/main" val="306758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C6A94-D633-34C4-8171-FFDF33FD89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7CB7F4-302E-0E7B-181A-55BF607D0E2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207D265-C248-A3B5-188F-94542B58E6CD}"/>
              </a:ext>
            </a:extLst>
          </p:cNvPr>
          <p:cNvSpPr>
            <a:spLocks noGrp="1"/>
          </p:cNvSpPr>
          <p:nvPr>
            <p:ph type="body" idx="1"/>
          </p:nvPr>
        </p:nvSpPr>
        <p:spPr/>
        <p:txBody>
          <a:bodyPr/>
          <a:lstStyle/>
          <a:p>
            <a:pPr marL="0" indent="0">
              <a:lnSpc>
                <a:spcPct val="107000"/>
              </a:lnSpc>
              <a:buFont typeface="+mj-lt"/>
              <a:buNone/>
            </a:pPr>
            <a:r>
              <a:rPr lang="en-US" sz="1100" b="1" kern="1200" dirty="0">
                <a:latin typeface="+mn-lt"/>
                <a:ea typeface="+mn-ea"/>
                <a:cs typeface="+mn-cs"/>
              </a:rPr>
              <a:t>What does WSCUC ask us to do? </a:t>
            </a:r>
          </a:p>
          <a:p>
            <a:pPr marL="0" indent="0">
              <a:lnSpc>
                <a:spcPct val="107000"/>
              </a:lnSpc>
              <a:buFont typeface="+mj-lt"/>
              <a:buNone/>
            </a:pPr>
            <a:endParaRPr lang="en-US" sz="1100" b="1" kern="1200" dirty="0">
              <a:latin typeface="+mn-lt"/>
              <a:ea typeface="+mn-ea"/>
              <a:cs typeface="+mn-cs"/>
            </a:endParaRPr>
          </a:p>
          <a:p>
            <a:pPr marL="0" indent="0">
              <a:lnSpc>
                <a:spcPct val="107000"/>
              </a:lnSpc>
              <a:buFont typeface="+mj-lt"/>
              <a:buNone/>
            </a:pPr>
            <a:r>
              <a:rPr lang="en-US" sz="1100" b="0" kern="1200" dirty="0">
                <a:latin typeface="+mn-lt"/>
                <a:ea typeface="+mn-ea"/>
                <a:cs typeface="+mn-cs"/>
              </a:rPr>
              <a:t>Review slide  - note this is what we are doing right now as we prepare for our reaffirmation. </a:t>
            </a:r>
            <a:endParaRPr lang="en-US" dirty="0"/>
          </a:p>
        </p:txBody>
      </p:sp>
      <p:sp>
        <p:nvSpPr>
          <p:cNvPr id="4" name="Slide Number Placeholder 3">
            <a:extLst>
              <a:ext uri="{FF2B5EF4-FFF2-40B4-BE49-F238E27FC236}">
                <a16:creationId xmlns:a16="http://schemas.microsoft.com/office/drawing/2014/main" id="{BB212C77-6C81-45B6-FEB0-B13ECBDF30CA}"/>
              </a:ext>
            </a:extLst>
          </p:cNvPr>
          <p:cNvSpPr>
            <a:spLocks noGrp="1"/>
          </p:cNvSpPr>
          <p:nvPr>
            <p:ph type="sldNum" sz="quarter" idx="5"/>
          </p:nvPr>
        </p:nvSpPr>
        <p:spPr/>
        <p:txBody>
          <a:bodyPr/>
          <a:lstStyle/>
          <a:p>
            <a:fld id="{A6C7E6E8-3DE4-4399-8070-DDFE05E6A329}" type="slidenum">
              <a:rPr lang="en-US" smtClean="0"/>
              <a:t>5</a:t>
            </a:fld>
            <a:endParaRPr lang="en-US"/>
          </a:p>
        </p:txBody>
      </p:sp>
    </p:spTree>
    <p:extLst>
      <p:ext uri="{BB962C8B-B14F-4D97-AF65-F5344CB8AC3E}">
        <p14:creationId xmlns:p14="http://schemas.microsoft.com/office/powerpoint/2010/main" val="1828069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A38BC-7E99-A523-0FFD-174648C4E4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1F4CE-75F1-CE3D-B0AB-8F2F0F98DA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CC728-5F4D-E314-D1AD-B862198CC010}"/>
              </a:ext>
            </a:extLst>
          </p:cNvPr>
          <p:cNvSpPr>
            <a:spLocks noGrp="1"/>
          </p:cNvSpPr>
          <p:nvPr>
            <p:ph type="body" idx="1"/>
          </p:nvPr>
        </p:nvSpPr>
        <p:spPr/>
        <p:txBody>
          <a:bodyPr/>
          <a:lstStyle/>
          <a:p>
            <a:r>
              <a:rPr lang="en-US" b="1" dirty="0"/>
              <a:t>Whare are we working toward and when? On what timeline?</a:t>
            </a:r>
          </a:p>
          <a:p>
            <a:endParaRPr lang="en-US" dirty="0"/>
          </a:p>
          <a:p>
            <a:r>
              <a:rPr lang="en-US" dirty="0"/>
              <a:t>Three pieces to submit sometime in the summer:</a:t>
            </a:r>
          </a:p>
          <a:p>
            <a:endParaRPr lang="en-US" dirty="0"/>
          </a:p>
          <a:p>
            <a:r>
              <a:rPr lang="en-US" dirty="0"/>
              <a:t>The institutional report – essays and evidence in which we tell our story of how we meet the standards supported by evidence and analysis of how effectively we do so </a:t>
            </a:r>
          </a:p>
          <a:p>
            <a:endParaRPr lang="en-US" dirty="0"/>
          </a:p>
          <a:p>
            <a:r>
              <a:rPr lang="en-US" dirty="0"/>
              <a:t>A compliance document – this is where we demonstrate compliance with every criteria for review. Thank Chairs who helped with this last year!</a:t>
            </a:r>
          </a:p>
          <a:p>
            <a:endParaRPr lang="en-US" dirty="0"/>
          </a:p>
          <a:p>
            <a:r>
              <a:rPr lang="en-US" dirty="0"/>
              <a:t>Federal compliance forms </a:t>
            </a:r>
          </a:p>
          <a:p>
            <a:endParaRPr lang="en-US" dirty="0"/>
          </a:p>
          <a:p>
            <a:r>
              <a:rPr lang="en-US" dirty="0"/>
              <a:t>These materials go to the review team of our peers in preparation for the team visiting the campus in spring 2028. That team is currently being populated. </a:t>
            </a:r>
          </a:p>
        </p:txBody>
      </p:sp>
      <p:sp>
        <p:nvSpPr>
          <p:cNvPr id="4" name="Slide Number Placeholder 3">
            <a:extLst>
              <a:ext uri="{FF2B5EF4-FFF2-40B4-BE49-F238E27FC236}">
                <a16:creationId xmlns:a16="http://schemas.microsoft.com/office/drawing/2014/main" id="{0B3C2EAD-D6CB-C7E9-7D35-B18F16B3746D}"/>
              </a:ext>
            </a:extLst>
          </p:cNvPr>
          <p:cNvSpPr>
            <a:spLocks noGrp="1"/>
          </p:cNvSpPr>
          <p:nvPr>
            <p:ph type="sldNum" sz="quarter" idx="5"/>
          </p:nvPr>
        </p:nvSpPr>
        <p:spPr/>
        <p:txBody>
          <a:bodyPr/>
          <a:lstStyle/>
          <a:p>
            <a:fld id="{A6C7E6E8-3DE4-4399-8070-DDFE05E6A329}" type="slidenum">
              <a:rPr lang="en-US" smtClean="0"/>
              <a:t>6</a:t>
            </a:fld>
            <a:endParaRPr lang="en-US"/>
          </a:p>
        </p:txBody>
      </p:sp>
    </p:spTree>
    <p:extLst>
      <p:ext uri="{BB962C8B-B14F-4D97-AF65-F5344CB8AC3E}">
        <p14:creationId xmlns:p14="http://schemas.microsoft.com/office/powerpoint/2010/main" val="95261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8C0DB-578D-77EC-47EB-AB2009FB3F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D29158-CD27-1255-8421-F06361B845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D4D886-89D7-6671-941D-3405FF425856}"/>
              </a:ext>
            </a:extLst>
          </p:cNvPr>
          <p:cNvSpPr>
            <a:spLocks noGrp="1"/>
          </p:cNvSpPr>
          <p:nvPr>
            <p:ph type="body" idx="1"/>
          </p:nvPr>
        </p:nvSpPr>
        <p:spPr/>
        <p:txBody>
          <a:bodyPr/>
          <a:lstStyle/>
          <a:p>
            <a:pPr>
              <a:lnSpc>
                <a:spcPct val="107000"/>
              </a:lnSpc>
              <a:spcAft>
                <a:spcPts val="815"/>
              </a:spcAft>
            </a:pPr>
            <a:r>
              <a:rPr lang="en-US" sz="1100" kern="100" dirty="0">
                <a:latin typeface="Calibri" panose="020F0502020204030204" pitchFamily="34" charset="0"/>
                <a:ea typeface="Calibri" panose="020F0502020204030204" pitchFamily="34" charset="0"/>
                <a:cs typeface="Times New Roman" panose="02020603050405020304" pitchFamily="18" charset="0"/>
              </a:rPr>
              <a:t> </a:t>
            </a:r>
          </a:p>
          <a:p>
            <a:r>
              <a:rPr lang="en-US" b="1" dirty="0"/>
              <a:t>So who is leading our reaffirmation effort on behalf of the campus? </a:t>
            </a:r>
          </a:p>
          <a:p>
            <a:r>
              <a:rPr lang="en-US" dirty="0"/>
              <a:t>In process of identifying new student reps will update. </a:t>
            </a:r>
          </a:p>
        </p:txBody>
      </p:sp>
      <p:sp>
        <p:nvSpPr>
          <p:cNvPr id="4" name="Slide Number Placeholder 3">
            <a:extLst>
              <a:ext uri="{FF2B5EF4-FFF2-40B4-BE49-F238E27FC236}">
                <a16:creationId xmlns:a16="http://schemas.microsoft.com/office/drawing/2014/main" id="{0B174D2F-B8A6-4C1D-FC58-C9749D7E78F3}"/>
              </a:ext>
            </a:extLst>
          </p:cNvPr>
          <p:cNvSpPr>
            <a:spLocks noGrp="1"/>
          </p:cNvSpPr>
          <p:nvPr>
            <p:ph type="sldNum" sz="quarter" idx="5"/>
          </p:nvPr>
        </p:nvSpPr>
        <p:spPr/>
        <p:txBody>
          <a:bodyPr/>
          <a:lstStyle/>
          <a:p>
            <a:fld id="{A6C7E6E8-3DE4-4399-8070-DDFE05E6A329}" type="slidenum">
              <a:rPr lang="en-US" smtClean="0"/>
              <a:t>7</a:t>
            </a:fld>
            <a:endParaRPr lang="en-US"/>
          </a:p>
        </p:txBody>
      </p:sp>
    </p:spTree>
    <p:extLst>
      <p:ext uri="{BB962C8B-B14F-4D97-AF65-F5344CB8AC3E}">
        <p14:creationId xmlns:p14="http://schemas.microsoft.com/office/powerpoint/2010/main" val="9619361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1E040-DD2C-206E-190B-13378F4490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2CEAB-739C-D990-D992-5F36729061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44F8BA-DC46-D3AE-4163-0A9ADC3E6496}"/>
              </a:ext>
            </a:extLst>
          </p:cNvPr>
          <p:cNvSpPr>
            <a:spLocks noGrp="1"/>
          </p:cNvSpPr>
          <p:nvPr>
            <p:ph type="body" idx="1"/>
          </p:nvPr>
        </p:nvSpPr>
        <p:spPr/>
        <p:txBody>
          <a:bodyPr/>
          <a:lstStyle/>
          <a:p>
            <a:pPr>
              <a:lnSpc>
                <a:spcPct val="107000"/>
              </a:lnSpc>
              <a:spcAft>
                <a:spcPts val="815"/>
              </a:spcAft>
            </a:pPr>
            <a:r>
              <a:rPr lang="en-US" sz="1100" b="1" kern="100" dirty="0">
                <a:latin typeface="Calibri" panose="020F0502020204030204" pitchFamily="34" charset="0"/>
                <a:ea typeface="Calibri" panose="020F0502020204030204" pitchFamily="34" charset="0"/>
                <a:cs typeface="Times New Roman" panose="02020603050405020304" pitchFamily="18" charset="0"/>
              </a:rPr>
              <a:t>In light of these deliverables, what did the Steering Committee accomplish last year? </a:t>
            </a:r>
          </a:p>
          <a:p>
            <a:pPr>
              <a:lnSpc>
                <a:spcPct val="107000"/>
              </a:lnSpc>
              <a:spcAft>
                <a:spcPts val="815"/>
              </a:spcAft>
            </a:pPr>
            <a:endParaRPr lang="en-US" sz="1100" kern="100" dirty="0">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Evaluated progress on prior commission actions, which required to include response to prior commission recommendations in report. </a:t>
            </a:r>
          </a:p>
          <a:p>
            <a:pPr marL="457200" indent="-457200">
              <a:buFont typeface="Arial" panose="020B0604020202020204" pitchFamily="34" charset="0"/>
              <a:buChar char="•"/>
            </a:pPr>
            <a:endParaRPr lang="en-US" sz="1100" dirty="0">
              <a:solidFill>
                <a:schemeClr val="tx2"/>
              </a:solidFill>
            </a:endParaRPr>
          </a:p>
          <a:p>
            <a:pPr marL="457200" indent="-457200">
              <a:buFont typeface="Arial" panose="020B0604020202020204" pitchFamily="34" charset="0"/>
              <a:buChar char="•"/>
            </a:pPr>
            <a:r>
              <a:rPr lang="en-US" sz="1100" dirty="0">
                <a:solidFill>
                  <a:schemeClr val="tx2"/>
                </a:solidFill>
              </a:rPr>
              <a:t>Identified Subject Matter Experts (SMEs) to review campus’s compliance with WSCUC Standards, reviewed the SMEs’ assessment and comments, and determined actions to take to ensure compliance</a:t>
            </a:r>
          </a:p>
          <a:p>
            <a:endParaRPr lang="en-US" sz="1000" dirty="0">
              <a:solidFill>
                <a:schemeClr val="tx2"/>
              </a:solidFill>
            </a:endParaRPr>
          </a:p>
          <a:p>
            <a:pPr marL="457200" indent="-457200">
              <a:buFont typeface="Arial" panose="020B0604020202020204" pitchFamily="34" charset="0"/>
              <a:buChar char="•"/>
            </a:pPr>
            <a:r>
              <a:rPr lang="en-US" sz="1100" dirty="0">
                <a:solidFill>
                  <a:schemeClr val="tx2"/>
                </a:solidFill>
              </a:rPr>
              <a:t>Met five times to discuss preparation for reaccreditation and the WSCUC Standards, and identified evidence and content for the essay on each standard for the Institutional Report</a:t>
            </a:r>
          </a:p>
          <a:p>
            <a:pPr marL="457200" indent="-457200">
              <a:buFont typeface="Arial" panose="020B0604020202020204" pitchFamily="34" charset="0"/>
              <a:buChar char="•"/>
            </a:pPr>
            <a:endParaRPr lang="en-US" sz="1000" dirty="0">
              <a:solidFill>
                <a:schemeClr val="tx2"/>
              </a:solidFill>
            </a:endParaRPr>
          </a:p>
          <a:p>
            <a:pPr>
              <a:lnSpc>
                <a:spcPct val="107000"/>
              </a:lnSpc>
              <a:spcAft>
                <a:spcPts val="815"/>
              </a:spcAft>
            </a:pPr>
            <a:endParaRPr lang="en-US" sz="1100"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C7F2353E-039C-04C8-D8DC-4A13398CE5D9}"/>
              </a:ext>
            </a:extLst>
          </p:cNvPr>
          <p:cNvSpPr>
            <a:spLocks noGrp="1"/>
          </p:cNvSpPr>
          <p:nvPr>
            <p:ph type="sldNum" sz="quarter" idx="5"/>
          </p:nvPr>
        </p:nvSpPr>
        <p:spPr/>
        <p:txBody>
          <a:bodyPr/>
          <a:lstStyle/>
          <a:p>
            <a:fld id="{A6C7E6E8-3DE4-4399-8070-DDFE05E6A329}" type="slidenum">
              <a:rPr lang="en-US" smtClean="0"/>
              <a:t>8</a:t>
            </a:fld>
            <a:endParaRPr lang="en-US"/>
          </a:p>
        </p:txBody>
      </p:sp>
    </p:spTree>
    <p:extLst>
      <p:ext uri="{BB962C8B-B14F-4D97-AF65-F5344CB8AC3E}">
        <p14:creationId xmlns:p14="http://schemas.microsoft.com/office/powerpoint/2010/main" val="1213508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1" dirty="0"/>
              <a:t>What did we learn about out compliance with the WSCUC Standards as judged by campus faculty and staff Subject Matter Experts? </a:t>
            </a:r>
          </a:p>
          <a:p>
            <a:r>
              <a:rPr lang="en-US" dirty="0"/>
              <a:t> </a:t>
            </a:r>
          </a:p>
          <a:p>
            <a:r>
              <a:rPr lang="en-US" dirty="0"/>
              <a:t>Faculty and staff subject matter experts identified by Steering Committee were invited to evaluate the evidence of how well we met specific CFRs on a scale of A, B and C – see figure. </a:t>
            </a:r>
          </a:p>
          <a:p>
            <a:endParaRPr lang="en-US" dirty="0"/>
          </a:p>
          <a:p>
            <a:r>
              <a:rPr lang="en-US" dirty="0"/>
              <a:t>What we learned from this:</a:t>
            </a:r>
          </a:p>
          <a:p>
            <a:endParaRPr lang="en-US" dirty="0"/>
          </a:p>
          <a:p>
            <a:pPr marL="171450" indent="-171450">
              <a:buFont typeface="Arial" panose="020B0604020202020204" pitchFamily="34" charset="0"/>
              <a:buChar char="•"/>
            </a:pPr>
            <a:r>
              <a:rPr lang="en-US" dirty="0"/>
              <a:t>In a strong position with 85% of 40 CFRs judged on average as B+ or higher but our toughest critics – our subject matter experts. Doing well an area of strength for us; with maybe a little fine tuning. But well prepared. </a:t>
            </a:r>
          </a:p>
          <a:p>
            <a:endParaRPr lang="en-US" dirty="0"/>
          </a:p>
          <a:p>
            <a:pPr marL="171450" indent="-171450">
              <a:buFont typeface="Arial" panose="020B0604020202020204" pitchFamily="34" charset="0"/>
              <a:buChar char="•"/>
            </a:pPr>
            <a:r>
              <a:rPr lang="en-US" dirty="0"/>
              <a:t>Identified six that aspects of which were determined to need attention. </a:t>
            </a:r>
          </a:p>
          <a:p>
            <a:endParaRPr lang="en-US" dirty="0"/>
          </a:p>
          <a:p>
            <a:pPr marL="171450" indent="-171450">
              <a:buFont typeface="Arial" panose="020B0604020202020204" pitchFamily="34" charset="0"/>
              <a:buChar char="•"/>
            </a:pPr>
            <a:r>
              <a:rPr lang="en-US" dirty="0"/>
              <a:t>No C’s – Needs significant development. </a:t>
            </a:r>
          </a:p>
          <a:p>
            <a:endParaRPr lang="en-US" dirty="0"/>
          </a:p>
        </p:txBody>
      </p:sp>
      <p:sp>
        <p:nvSpPr>
          <p:cNvPr id="4" name="Slide Number Placeholder 3"/>
          <p:cNvSpPr>
            <a:spLocks noGrp="1"/>
          </p:cNvSpPr>
          <p:nvPr>
            <p:ph type="sldNum" sz="quarter" idx="5"/>
          </p:nvPr>
        </p:nvSpPr>
        <p:spPr/>
        <p:txBody>
          <a:bodyPr/>
          <a:lstStyle/>
          <a:p>
            <a:fld id="{DF811066-0135-4CAA-8AD4-89A97190AC00}" type="slidenum">
              <a:rPr lang="en-US" smtClean="0"/>
              <a:t>9</a:t>
            </a:fld>
            <a:endParaRPr lang="en-US"/>
          </a:p>
        </p:txBody>
      </p:sp>
    </p:spTree>
    <p:extLst>
      <p:ext uri="{BB962C8B-B14F-4D97-AF65-F5344CB8AC3E}">
        <p14:creationId xmlns:p14="http://schemas.microsoft.com/office/powerpoint/2010/main" val="15190690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77E3D-DBB8-6E4B-62FC-E9A65ABAE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C4EA32-D57E-0318-EB13-92AACCE58B6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7E7FB91-1751-444E-61D6-43251FE397A9}"/>
              </a:ext>
            </a:extLst>
          </p:cNvPr>
          <p:cNvSpPr>
            <a:spLocks noGrp="1"/>
          </p:cNvSpPr>
          <p:nvPr>
            <p:ph type="body" idx="1"/>
          </p:nvPr>
        </p:nvSpPr>
        <p:spPr/>
        <p:txBody>
          <a:bodyPr/>
          <a:lstStyle/>
          <a:p>
            <a:r>
              <a:rPr lang="en-US" dirty="0"/>
              <a:t>The Steering Committee considered the six CFRs, scoring B or B- aspects of this need our attention. </a:t>
            </a:r>
            <a:r>
              <a:rPr lang="en-US" sz="1200" kern="1200" dirty="0">
                <a:solidFill>
                  <a:schemeClr val="tx1"/>
                </a:solidFill>
                <a:effectLst/>
                <a:latin typeface="+mn-lt"/>
                <a:ea typeface="+mn-ea"/>
                <a:cs typeface="+mn-cs"/>
              </a:rPr>
              <a:t>For five of these six CFRs, the Steering Committee determined that institutional activities that are already underway would enable readiness for our institutional report submission. For the remaining CFR (4.1), the Steering Committee recommended that the institution ensure expectations for quality assurance processes for student support services are in place</a:t>
            </a:r>
            <a:r>
              <a:rPr lang="en-US" sz="1200" i="1" kern="1200" dirty="0">
                <a:solidFill>
                  <a:schemeClr val="tx1"/>
                </a:solidFill>
                <a:effectLst/>
                <a:latin typeface="+mn-lt"/>
                <a:ea typeface="+mn-ea"/>
                <a:cs typeface="+mn-cs"/>
              </a:rPr>
              <a:t>. </a:t>
            </a:r>
            <a:r>
              <a:rPr lang="en-US" sz="1200" i="0" kern="1200" dirty="0">
                <a:solidFill>
                  <a:schemeClr val="tx1"/>
                </a:solidFill>
                <a:effectLst/>
                <a:latin typeface="+mn-lt"/>
                <a:ea typeface="+mn-ea"/>
                <a:cs typeface="+mn-cs"/>
              </a:rPr>
              <a:t>Efforts to address this were initiated this summer. </a:t>
            </a:r>
            <a:endParaRPr lang="en-US" i="0" dirty="0"/>
          </a:p>
        </p:txBody>
      </p:sp>
      <p:sp>
        <p:nvSpPr>
          <p:cNvPr id="4" name="Slide Number Placeholder 3">
            <a:extLst>
              <a:ext uri="{FF2B5EF4-FFF2-40B4-BE49-F238E27FC236}">
                <a16:creationId xmlns:a16="http://schemas.microsoft.com/office/drawing/2014/main" id="{8C67C063-0F18-925D-1C1A-692046812570}"/>
              </a:ext>
            </a:extLst>
          </p:cNvPr>
          <p:cNvSpPr>
            <a:spLocks noGrp="1"/>
          </p:cNvSpPr>
          <p:nvPr>
            <p:ph type="sldNum" sz="quarter" idx="5"/>
          </p:nvPr>
        </p:nvSpPr>
        <p:spPr/>
        <p:txBody>
          <a:bodyPr/>
          <a:lstStyle/>
          <a:p>
            <a:fld id="{DF811066-0135-4CAA-8AD4-89A97190AC00}" type="slidenum">
              <a:rPr lang="en-US" smtClean="0"/>
              <a:t>10</a:t>
            </a:fld>
            <a:endParaRPr lang="en-US"/>
          </a:p>
        </p:txBody>
      </p:sp>
    </p:spTree>
    <p:extLst>
      <p:ext uri="{BB962C8B-B14F-4D97-AF65-F5344CB8AC3E}">
        <p14:creationId xmlns:p14="http://schemas.microsoft.com/office/powerpoint/2010/main" val="2768650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During this academic year we will updating the campus this fall about our reaffirmation progress, drafting our report and preparing for report submission. As we look forward to the reaffirmation process, where are you involved? </a:t>
            </a:r>
          </a:p>
          <a:p>
            <a:r>
              <a:rPr lang="en-US" dirty="0"/>
              <a:t>[When presenting to Academic Senate let know Senate will receive the report to review in spring. </a:t>
            </a:r>
          </a:p>
          <a:p>
            <a:r>
              <a:rPr lang="en-US" dirty="0"/>
              <a:t>When talking to staff and faculty, let know that value input on report AND that there will be open sessions during the accreditation visit for them specifically and we strongly encourage them to go and we will help them to prepare. ]</a:t>
            </a:r>
          </a:p>
          <a:p>
            <a:endParaRPr lang="en-US" dirty="0"/>
          </a:p>
          <a:p>
            <a:r>
              <a:rPr lang="en-US" dirty="0"/>
              <a:t>Thank them for their time and invite questions. </a:t>
            </a:r>
          </a:p>
        </p:txBody>
      </p:sp>
      <p:sp>
        <p:nvSpPr>
          <p:cNvPr id="4" name="Slide Number Placeholder 3"/>
          <p:cNvSpPr>
            <a:spLocks noGrp="1"/>
          </p:cNvSpPr>
          <p:nvPr>
            <p:ph type="sldNum" sz="quarter" idx="5"/>
          </p:nvPr>
        </p:nvSpPr>
        <p:spPr/>
        <p:txBody>
          <a:bodyPr/>
          <a:lstStyle/>
          <a:p>
            <a:fld id="{A6C7E6E8-3DE4-4399-8070-DDFE05E6A329}" type="slidenum">
              <a:rPr lang="en-US" smtClean="0"/>
              <a:t>11</a:t>
            </a:fld>
            <a:endParaRPr lang="en-US"/>
          </a:p>
        </p:txBody>
      </p:sp>
    </p:spTree>
    <p:extLst>
      <p:ext uri="{BB962C8B-B14F-4D97-AF65-F5344CB8AC3E}">
        <p14:creationId xmlns:p14="http://schemas.microsoft.com/office/powerpoint/2010/main" val="2440654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65D4B-C9BF-5FB6-CD3A-D6E454A45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203EDA-00D2-24AB-7FCC-A57DE49D6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BA016B-EE71-236F-EE8F-9295A1C416F6}"/>
              </a:ext>
            </a:extLst>
          </p:cNvPr>
          <p:cNvSpPr>
            <a:spLocks noGrp="1"/>
          </p:cNvSpPr>
          <p:nvPr>
            <p:ph type="body" idx="1"/>
          </p:nvPr>
        </p:nvSpPr>
        <p:spPr/>
        <p:txBody>
          <a:bodyPr/>
          <a:lstStyle/>
          <a:p>
            <a:r>
              <a:rPr lang="en-US" dirty="0"/>
              <a:t> In closing, encourage to stay abreast and share:</a:t>
            </a:r>
          </a:p>
          <a:p>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Visit the accreditation website to learn about our progress as the year advances</a:t>
            </a:r>
          </a:p>
          <a:p>
            <a:pPr marL="171450" indent="-171450">
              <a:buFontTx/>
              <a:buChar char="-"/>
            </a:pPr>
            <a:r>
              <a:rPr lang="en-US" dirty="0"/>
              <a:t>Share what you have learned today with your colleagues – the materials, including the handout can be found on our website </a:t>
            </a:r>
          </a:p>
          <a:p>
            <a:pPr marL="171450" indent="-171450">
              <a:buFontTx/>
              <a:buChar char="-"/>
            </a:pPr>
            <a:r>
              <a:rPr lang="en-US" dirty="0"/>
              <a:t>Encourage their participation the reaffirmation process  - this spring and next spring </a:t>
            </a:r>
          </a:p>
          <a:p>
            <a:endParaRPr lang="en-US" dirty="0"/>
          </a:p>
        </p:txBody>
      </p:sp>
      <p:sp>
        <p:nvSpPr>
          <p:cNvPr id="4" name="Slide Number Placeholder 3">
            <a:extLst>
              <a:ext uri="{FF2B5EF4-FFF2-40B4-BE49-F238E27FC236}">
                <a16:creationId xmlns:a16="http://schemas.microsoft.com/office/drawing/2014/main" id="{9CBD0B52-B842-048B-CA76-9E33C0DA866C}"/>
              </a:ext>
            </a:extLst>
          </p:cNvPr>
          <p:cNvSpPr>
            <a:spLocks noGrp="1"/>
          </p:cNvSpPr>
          <p:nvPr>
            <p:ph type="sldNum" sz="quarter" idx="5"/>
          </p:nvPr>
        </p:nvSpPr>
        <p:spPr/>
        <p:txBody>
          <a:bodyPr/>
          <a:lstStyle/>
          <a:p>
            <a:fld id="{DF811066-0135-4CAA-8AD4-89A97190AC00}" type="slidenum">
              <a:rPr lang="en-US" smtClean="0"/>
              <a:t>12</a:t>
            </a:fld>
            <a:endParaRPr lang="en-US"/>
          </a:p>
        </p:txBody>
      </p:sp>
    </p:spTree>
    <p:extLst>
      <p:ext uri="{BB962C8B-B14F-4D97-AF65-F5344CB8AC3E}">
        <p14:creationId xmlns:p14="http://schemas.microsoft.com/office/powerpoint/2010/main" val="1937699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DAF6F-C0EB-EDBF-77AF-1D514E4253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3C26B-A17B-ED60-DF3E-8459FA43B6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C7653-5730-9C11-4780-136974516384}"/>
              </a:ext>
            </a:extLst>
          </p:cNvPr>
          <p:cNvSpPr>
            <a:spLocks noGrp="1"/>
          </p:cNvSpPr>
          <p:nvPr>
            <p:ph type="body" idx="1"/>
          </p:nvPr>
        </p:nvSpPr>
        <p:spPr/>
        <p:txBody>
          <a:bodyPr/>
          <a:lstStyle/>
          <a:p>
            <a:r>
              <a:rPr lang="en-US" b="1"/>
              <a:t>Questions? </a:t>
            </a:r>
            <a:endParaRPr lang="en-US" dirty="0"/>
          </a:p>
          <a:p>
            <a:r>
              <a:rPr lang="en-US" dirty="0"/>
              <a:t>Thank them for their time and invite questions. </a:t>
            </a:r>
          </a:p>
        </p:txBody>
      </p:sp>
      <p:sp>
        <p:nvSpPr>
          <p:cNvPr id="4" name="Slide Number Placeholder 3">
            <a:extLst>
              <a:ext uri="{FF2B5EF4-FFF2-40B4-BE49-F238E27FC236}">
                <a16:creationId xmlns:a16="http://schemas.microsoft.com/office/drawing/2014/main" id="{A3E5B1E6-36F3-EC0E-3C3E-4E735CDF8D3D}"/>
              </a:ext>
            </a:extLst>
          </p:cNvPr>
          <p:cNvSpPr>
            <a:spLocks noGrp="1"/>
          </p:cNvSpPr>
          <p:nvPr>
            <p:ph type="sldNum" sz="quarter" idx="5"/>
          </p:nvPr>
        </p:nvSpPr>
        <p:spPr/>
        <p:txBody>
          <a:bodyPr/>
          <a:lstStyle/>
          <a:p>
            <a:fld id="{A6C7E6E8-3DE4-4399-8070-DDFE05E6A329}" type="slidenum">
              <a:rPr lang="en-US" smtClean="0"/>
              <a:t>13</a:t>
            </a:fld>
            <a:endParaRPr lang="en-US"/>
          </a:p>
        </p:txBody>
      </p:sp>
    </p:spTree>
    <p:extLst>
      <p:ext uri="{BB962C8B-B14F-4D97-AF65-F5344CB8AC3E}">
        <p14:creationId xmlns:p14="http://schemas.microsoft.com/office/powerpoint/2010/main" val="37923975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4057288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02BAB4-8B8D-41DD-85C7-81A0CA962007}"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02BAB4-8B8D-41DD-85C7-81A0CA962007}" type="datetimeFigureOut">
              <a:rPr lang="en-US" smtClean="0"/>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02BAB4-8B8D-41DD-85C7-81A0CA962007}" type="datetimeFigureOut">
              <a:rPr lang="en-US" smtClean="0"/>
              <a:t>9/11/26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02BAB4-8B8D-41DD-85C7-81A0CA962007}" type="datetimeFigureOut">
              <a:rPr lang="en-US" smtClean="0"/>
              <a:t>9/11/26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2BAB4-8B8D-41DD-85C7-81A0CA962007}" type="datetimeFigureOut">
              <a:rPr lang="en-US" smtClean="0"/>
              <a:t>9/11/26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9/11/26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9/11/26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EEF4BB-D44D-054C-B153-740F00241EB5}"/>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0942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0" name="Picture 9" descr="A blue tiger head on a blue background&#10;&#10;Description automatically generated">
            <a:extLst>
              <a:ext uri="{FF2B5EF4-FFF2-40B4-BE49-F238E27FC236}">
                <a16:creationId xmlns:a16="http://schemas.microsoft.com/office/drawing/2014/main" id="{26B946B8-CB3B-79E4-0450-9B342826ED3D}"/>
              </a:ext>
            </a:extLst>
          </p:cNvPr>
          <p:cNvPicPr>
            <a:picLocks noChangeAspect="1"/>
          </p:cNvPicPr>
          <p:nvPr userDrawn="1"/>
        </p:nvPicPr>
        <p:blipFill>
          <a:blip r:embed="rId2"/>
          <a:stretch>
            <a:fillRect/>
          </a:stretch>
        </p:blipFill>
        <p:spPr>
          <a:xfrm>
            <a:off x="-132735" y="-74663"/>
            <a:ext cx="12560708" cy="7065398"/>
          </a:xfrm>
          <a:prstGeom prst="rect">
            <a:avLst/>
          </a:prstGeom>
        </p:spPr>
      </p:pic>
    </p:spTree>
    <p:extLst>
      <p:ext uri="{BB962C8B-B14F-4D97-AF65-F5344CB8AC3E}">
        <p14:creationId xmlns:p14="http://schemas.microsoft.com/office/powerpoint/2010/main" val="3354078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2BAB4-8B8D-41DD-85C7-81A0CA962007}" type="datetimeFigureOut">
              <a:rPr lang="en-US" smtClean="0"/>
              <a:t>9/11/26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4824F-EBE0-443F-8A8F-F64816AF04D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8.sv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3.svg"/><Relationship Id="rId5" Type="http://schemas.openxmlformats.org/officeDocument/2006/relationships/hyperlink" Target="https://ucmerced.box.com/s/d1tk7u62tz2582birgnv3mzt7o47r58z" TargetMode="Externa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accreditation.ucmerced.edu/2028-reaffirmation"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7.svg"/><Relationship Id="rId5" Type="http://schemas.openxmlformats.org/officeDocument/2006/relationships/image" Target="../media/image16.sv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C9E64A8-D8EB-FA74-F250-709FCE80CB1F}"/>
              </a:ext>
            </a:extLst>
          </p:cNvPr>
          <p:cNvSpPr txBox="1">
            <a:spLocks noGrp="1"/>
          </p:cNvSpPr>
          <p:nvPr>
            <p:ph type="title" idx="4294967295"/>
          </p:nvPr>
        </p:nvSpPr>
        <p:spPr>
          <a:xfrm>
            <a:off x="6178987" y="3559863"/>
            <a:ext cx="5486400" cy="10772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mn-lt"/>
                <a:ea typeface="+mn-ea"/>
                <a:cs typeface="+mn-cs"/>
              </a:rPr>
              <a:t>Campus Update: WSCUC 2028 Reaffirmation of Accreditation</a:t>
            </a:r>
            <a:endParaRPr kumimoji="0" lang="en-US" sz="32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7" name="TextBox 6">
            <a:extLst>
              <a:ext uri="{FF2B5EF4-FFF2-40B4-BE49-F238E27FC236}">
                <a16:creationId xmlns:a16="http://schemas.microsoft.com/office/drawing/2014/main" id="{BAB3C3BD-03DE-E025-8947-EDB8B1087C41}"/>
              </a:ext>
            </a:extLst>
          </p:cNvPr>
          <p:cNvSpPr txBox="1"/>
          <p:nvPr/>
        </p:nvSpPr>
        <p:spPr>
          <a:xfrm>
            <a:off x="6284572" y="4800600"/>
            <a:ext cx="5275229" cy="1200329"/>
          </a:xfrm>
          <a:prstGeom prst="rect">
            <a:avLst/>
          </a:prstGeom>
          <a:noFill/>
        </p:spPr>
        <p:txBody>
          <a:bodyPr wrap="square" rtlCol="0">
            <a:spAutoFit/>
          </a:bodyPr>
          <a:lstStyle/>
          <a:p>
            <a:r>
              <a:rPr lang="en-US" i="1" dirty="0">
                <a:solidFill>
                  <a:schemeClr val="bg1"/>
                </a:solidFill>
              </a:rPr>
              <a:t>Heather Bortfeld, Professor and Chair, WSCUC Steering Committee for Reaffirmation</a:t>
            </a:r>
          </a:p>
          <a:p>
            <a:endParaRPr lang="en-US" dirty="0">
              <a:solidFill>
                <a:schemeClr val="bg1"/>
              </a:solidFill>
            </a:endParaRPr>
          </a:p>
          <a:p>
            <a:r>
              <a:rPr lang="en-US" i="1" dirty="0">
                <a:solidFill>
                  <a:schemeClr val="bg1"/>
                </a:solidFill>
              </a:rPr>
              <a:t>Fall 2026</a:t>
            </a:r>
          </a:p>
        </p:txBody>
      </p:sp>
      <p:pic>
        <p:nvPicPr>
          <p:cNvPr id="5" name="Picture 4">
            <a:extLst>
              <a:ext uri="{FF2B5EF4-FFF2-40B4-BE49-F238E27FC236}">
                <a16:creationId xmlns:a16="http://schemas.microsoft.com/office/drawing/2014/main" id="{2E43550D-E0EE-20CF-8B08-803502BA2C7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55497" y="604157"/>
            <a:ext cx="1909890" cy="2155372"/>
          </a:xfrm>
          <a:prstGeom prst="rect">
            <a:avLst/>
          </a:prstGeom>
        </p:spPr>
      </p:pic>
    </p:spTree>
    <p:extLst>
      <p:ext uri="{BB962C8B-B14F-4D97-AF65-F5344CB8AC3E}">
        <p14:creationId xmlns:p14="http://schemas.microsoft.com/office/powerpoint/2010/main" val="21807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30C7E-FB77-9A66-32CD-0F90CD4A34B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9B34462-5598-EB58-65D3-7BB0F0E95B8C}"/>
              </a:ext>
            </a:extLst>
          </p:cNvPr>
          <p:cNvSpPr txBox="1">
            <a:spLocks noGrp="1"/>
          </p:cNvSpPr>
          <p:nvPr>
            <p:ph type="title" idx="4294967295"/>
          </p:nvPr>
        </p:nvSpPr>
        <p:spPr>
          <a:xfrm>
            <a:off x="609600" y="381000"/>
            <a:ext cx="891540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mj-lt"/>
                <a:ea typeface="+mj-ea"/>
                <a:cs typeface="+mj-cs"/>
              </a:rPr>
              <a:t>Presentation Takeaways </a:t>
            </a:r>
          </a:p>
        </p:txBody>
      </p:sp>
      <p:cxnSp>
        <p:nvCxnSpPr>
          <p:cNvPr id="2" name="Straight Connector 1">
            <a:extLst>
              <a:ext uri="{FF2B5EF4-FFF2-40B4-BE49-F238E27FC236}">
                <a16:creationId xmlns:a16="http://schemas.microsoft.com/office/drawing/2014/main" id="{056B6EB9-AED6-6A29-9401-26F4C81BDD52}"/>
              </a:ext>
              <a:ext uri="{C183D7F6-B498-43B3-948B-1728B52AA6E4}">
                <adec:decorative xmlns:adec="http://schemas.microsoft.com/office/drawing/2017/decorative" val="1"/>
              </a:ext>
            </a:extLst>
          </p:cNvPr>
          <p:cNvCxnSpPr>
            <a:cxnSpLocks/>
          </p:cNvCxnSpPr>
          <p:nvPr/>
        </p:nvCxnSpPr>
        <p:spPr>
          <a:xfrm>
            <a:off x="762000" y="1066800"/>
            <a:ext cx="2370646" cy="0"/>
          </a:xfrm>
          <a:prstGeom prst="line">
            <a:avLst/>
          </a:prstGeom>
          <a:ln w="38100">
            <a:solidFill>
              <a:srgbClr val="C09001"/>
            </a:solidFill>
          </a:ln>
        </p:spPr>
        <p:style>
          <a:lnRef idx="1">
            <a:schemeClr val="accent1"/>
          </a:lnRef>
          <a:fillRef idx="0">
            <a:schemeClr val="accent1"/>
          </a:fillRef>
          <a:effectRef idx="0">
            <a:schemeClr val="accent1"/>
          </a:effectRef>
          <a:fontRef idx="minor">
            <a:schemeClr val="tx1"/>
          </a:fontRef>
        </p:style>
      </p:cxnSp>
      <p:sp>
        <p:nvSpPr>
          <p:cNvPr id="4" name="Takeaway label 1">
            <a:extLst>
              <a:ext uri="{FF2B5EF4-FFF2-40B4-BE49-F238E27FC236}">
                <a16:creationId xmlns:a16="http://schemas.microsoft.com/office/drawing/2014/main" id="{69FCD2BF-C3FB-EA70-D295-1101678F777A}"/>
              </a:ext>
            </a:extLst>
          </p:cNvPr>
          <p:cNvSpPr txBox="1"/>
          <p:nvPr/>
        </p:nvSpPr>
        <p:spPr>
          <a:xfrm>
            <a:off x="3428730" y="1654230"/>
            <a:ext cx="5610193" cy="375487"/>
          </a:xfrm>
          <a:prstGeom prst="rect">
            <a:avLst/>
          </a:prstGeom>
          <a:noFill/>
        </p:spPr>
        <p:txBody>
          <a:bodyPr wrap="square" lIns="27432" tIns="18288" rIns="27432" bIns="18288" anchor="t">
            <a:spAutoFit/>
          </a:bodyPr>
          <a:lstStyle/>
          <a:p>
            <a:pPr algn="ctr">
              <a:lnSpc>
                <a:spcPct val="100000"/>
              </a:lnSpc>
              <a:spcBef>
                <a:spcPts val="0"/>
              </a:spcBef>
              <a:spcAft>
                <a:spcPts val="0"/>
              </a:spcAft>
            </a:pPr>
            <a:r>
              <a:rPr lang="en-US" sz="2200" dirty="0">
                <a:solidFill>
                  <a:srgbClr val="002060"/>
                </a:solidFill>
              </a:rPr>
              <a:t>Why is institutional accreditation important?</a:t>
            </a:r>
            <a:endParaRPr sz="2200" dirty="0">
              <a:solidFill>
                <a:srgbClr val="002060"/>
              </a:solidFill>
            </a:endParaRPr>
          </a:p>
        </p:txBody>
      </p:sp>
      <p:sp>
        <p:nvSpPr>
          <p:cNvPr id="12" name="Takeaway label 1">
            <a:extLst>
              <a:ext uri="{FF2B5EF4-FFF2-40B4-BE49-F238E27FC236}">
                <a16:creationId xmlns:a16="http://schemas.microsoft.com/office/drawing/2014/main" id="{B254F6A1-350F-987C-B261-EE22F5727B02}"/>
              </a:ext>
            </a:extLst>
          </p:cNvPr>
          <p:cNvSpPr txBox="1"/>
          <p:nvPr/>
        </p:nvSpPr>
        <p:spPr>
          <a:xfrm>
            <a:off x="2945620" y="2408456"/>
            <a:ext cx="4141139" cy="375487"/>
          </a:xfrm>
          <a:prstGeom prst="rect">
            <a:avLst/>
          </a:prstGeom>
          <a:noFill/>
        </p:spPr>
        <p:txBody>
          <a:bodyPr wrap="square" lIns="27432" tIns="18288" rIns="27432" bIns="18288" anchor="t">
            <a:spAutoFit/>
          </a:bodyPr>
          <a:lstStyle/>
          <a:p>
            <a:pPr algn="ctr">
              <a:lnSpc>
                <a:spcPct val="100000"/>
              </a:lnSpc>
              <a:spcBef>
                <a:spcPts val="0"/>
              </a:spcBef>
              <a:spcAft>
                <a:spcPts val="0"/>
              </a:spcAft>
            </a:pPr>
            <a:r>
              <a:rPr sz="2200" dirty="0">
                <a:solidFill>
                  <a:srgbClr val="002060"/>
                </a:solidFill>
              </a:rPr>
              <a:t>Reaffirmation timeline</a:t>
            </a:r>
          </a:p>
        </p:txBody>
      </p:sp>
      <p:sp>
        <p:nvSpPr>
          <p:cNvPr id="13" name="Takeaway label 2">
            <a:extLst>
              <a:ext uri="{FF2B5EF4-FFF2-40B4-BE49-F238E27FC236}">
                <a16:creationId xmlns:a16="http://schemas.microsoft.com/office/drawing/2014/main" id="{3419980A-F16D-71D7-18AD-CF32FCF2EFA7}"/>
              </a:ext>
            </a:extLst>
          </p:cNvPr>
          <p:cNvSpPr txBox="1"/>
          <p:nvPr/>
        </p:nvSpPr>
        <p:spPr>
          <a:xfrm>
            <a:off x="3677599" y="3213642"/>
            <a:ext cx="4716019" cy="375487"/>
          </a:xfrm>
          <a:prstGeom prst="rect">
            <a:avLst/>
          </a:prstGeom>
          <a:noFill/>
        </p:spPr>
        <p:txBody>
          <a:bodyPr wrap="square" lIns="27432" tIns="18288" rIns="27432" bIns="18288" anchor="t">
            <a:spAutoFit/>
          </a:bodyPr>
          <a:lstStyle/>
          <a:p>
            <a:pPr>
              <a:lnSpc>
                <a:spcPct val="100000"/>
              </a:lnSpc>
              <a:spcBef>
                <a:spcPts val="0"/>
              </a:spcBef>
              <a:spcAft>
                <a:spcPts val="0"/>
              </a:spcAft>
            </a:pPr>
            <a:r>
              <a:rPr sz="2200" dirty="0">
                <a:solidFill>
                  <a:srgbClr val="002060"/>
                </a:solidFill>
              </a:rPr>
              <a:t>What has been accomplished thus far</a:t>
            </a:r>
          </a:p>
        </p:txBody>
      </p:sp>
      <p:sp>
        <p:nvSpPr>
          <p:cNvPr id="14" name="Takeaway label 3">
            <a:extLst>
              <a:ext uri="{FF2B5EF4-FFF2-40B4-BE49-F238E27FC236}">
                <a16:creationId xmlns:a16="http://schemas.microsoft.com/office/drawing/2014/main" id="{E8585913-480F-DFF5-00D1-A29C0C7C748C}"/>
              </a:ext>
            </a:extLst>
          </p:cNvPr>
          <p:cNvSpPr txBox="1"/>
          <p:nvPr/>
        </p:nvSpPr>
        <p:spPr>
          <a:xfrm>
            <a:off x="3699653" y="4083321"/>
            <a:ext cx="6147664" cy="375487"/>
          </a:xfrm>
          <a:prstGeom prst="rect">
            <a:avLst/>
          </a:prstGeom>
          <a:noFill/>
        </p:spPr>
        <p:txBody>
          <a:bodyPr wrap="square" lIns="27432" tIns="18288" rIns="27432" bIns="18288" anchor="t">
            <a:spAutoFit/>
          </a:bodyPr>
          <a:lstStyle/>
          <a:p>
            <a:pPr>
              <a:lnSpc>
                <a:spcPct val="100000"/>
              </a:lnSpc>
              <a:spcBef>
                <a:spcPts val="0"/>
              </a:spcBef>
              <a:spcAft>
                <a:spcPts val="0"/>
              </a:spcAft>
            </a:pPr>
            <a:r>
              <a:rPr sz="2200" dirty="0">
                <a:solidFill>
                  <a:srgbClr val="002060"/>
                </a:solidFill>
              </a:rPr>
              <a:t>What needs to be accomplished this academic year</a:t>
            </a:r>
          </a:p>
        </p:txBody>
      </p:sp>
      <p:sp>
        <p:nvSpPr>
          <p:cNvPr id="15" name="Takeaway label 4">
            <a:extLst>
              <a:ext uri="{FF2B5EF4-FFF2-40B4-BE49-F238E27FC236}">
                <a16:creationId xmlns:a16="http://schemas.microsoft.com/office/drawing/2014/main" id="{849396CE-0878-7B4E-A7E1-9BC756FA2E97}"/>
              </a:ext>
            </a:extLst>
          </p:cNvPr>
          <p:cNvSpPr txBox="1"/>
          <p:nvPr/>
        </p:nvSpPr>
        <p:spPr>
          <a:xfrm>
            <a:off x="3699653" y="4953000"/>
            <a:ext cx="3549024" cy="375487"/>
          </a:xfrm>
          <a:prstGeom prst="rect">
            <a:avLst/>
          </a:prstGeom>
          <a:noFill/>
        </p:spPr>
        <p:txBody>
          <a:bodyPr wrap="square" lIns="27432" tIns="18288" rIns="27432" bIns="18288" anchor="t">
            <a:spAutoFit/>
          </a:bodyPr>
          <a:lstStyle/>
          <a:p>
            <a:pPr>
              <a:lnSpc>
                <a:spcPct val="100000"/>
              </a:lnSpc>
              <a:spcBef>
                <a:spcPts val="0"/>
              </a:spcBef>
              <a:spcAft>
                <a:spcPts val="0"/>
              </a:spcAft>
            </a:pPr>
            <a:r>
              <a:rPr sz="2200" dirty="0">
                <a:solidFill>
                  <a:srgbClr val="002060"/>
                </a:solidFill>
              </a:rPr>
              <a:t>Your </a:t>
            </a:r>
            <a:r>
              <a:rPr lang="en-US" sz="2200" dirty="0">
                <a:solidFill>
                  <a:srgbClr val="002060"/>
                </a:solidFill>
              </a:rPr>
              <a:t>involvement</a:t>
            </a:r>
            <a:endParaRPr sz="2200" dirty="0">
              <a:solidFill>
                <a:srgbClr val="002060"/>
              </a:solidFill>
            </a:endParaRPr>
          </a:p>
        </p:txBody>
      </p:sp>
      <p:pic>
        <p:nvPicPr>
          <p:cNvPr id="16" name="Graphic 15">
            <a:extLst>
              <a:ext uri="{FF2B5EF4-FFF2-40B4-BE49-F238E27FC236}">
                <a16:creationId xmlns:a16="http://schemas.microsoft.com/office/drawing/2014/main" id="{7E3A3CA6-5684-1C18-FE99-B4F62798D61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65528" y="2293668"/>
            <a:ext cx="636961" cy="636961"/>
          </a:xfrm>
          <a:prstGeom prst="rect">
            <a:avLst/>
          </a:prstGeom>
        </p:spPr>
      </p:pic>
      <p:pic>
        <p:nvPicPr>
          <p:cNvPr id="18" name="Graphic 17">
            <a:extLst>
              <a:ext uri="{FF2B5EF4-FFF2-40B4-BE49-F238E27FC236}">
                <a16:creationId xmlns:a16="http://schemas.microsoft.com/office/drawing/2014/main" id="{E59E8A2A-261E-29F1-2AE3-75036D69C61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43421" y="3064072"/>
            <a:ext cx="702199" cy="702199"/>
          </a:xfrm>
          <a:prstGeom prst="rect">
            <a:avLst/>
          </a:prstGeom>
        </p:spPr>
      </p:pic>
      <p:pic>
        <p:nvPicPr>
          <p:cNvPr id="20" name="Graphic 19">
            <a:extLst>
              <a:ext uri="{FF2B5EF4-FFF2-40B4-BE49-F238E27FC236}">
                <a16:creationId xmlns:a16="http://schemas.microsoft.com/office/drawing/2014/main" id="{1EF4A6C0-A568-0341-D611-16AD3F183FC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43421" y="3924274"/>
            <a:ext cx="702200" cy="702200"/>
          </a:xfrm>
          <a:prstGeom prst="rect">
            <a:avLst/>
          </a:prstGeom>
        </p:spPr>
      </p:pic>
      <p:pic>
        <p:nvPicPr>
          <p:cNvPr id="22" name="Graphic 21">
            <a:extLst>
              <a:ext uri="{FF2B5EF4-FFF2-40B4-BE49-F238E27FC236}">
                <a16:creationId xmlns:a16="http://schemas.microsoft.com/office/drawing/2014/main" id="{796F3D89-8B83-0254-A93A-7B37C8F6E6E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69338" y="4784477"/>
            <a:ext cx="702201" cy="702201"/>
          </a:xfrm>
          <a:prstGeom prst="rect">
            <a:avLst/>
          </a:prstGeom>
        </p:spPr>
      </p:pic>
      <p:pic>
        <p:nvPicPr>
          <p:cNvPr id="23" name="Graphic 22">
            <a:extLst>
              <a:ext uri="{FF2B5EF4-FFF2-40B4-BE49-F238E27FC236}">
                <a16:creationId xmlns:a16="http://schemas.microsoft.com/office/drawing/2014/main" id="{BBBF9CB6-EDCE-6805-C30D-B5520E63E87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16843" y="1676985"/>
            <a:ext cx="1565411" cy="311681"/>
          </a:xfrm>
          <a:prstGeom prst="rect">
            <a:avLst/>
          </a:prstGeom>
        </p:spPr>
      </p:pic>
    </p:spTree>
    <p:extLst>
      <p:ext uri="{BB962C8B-B14F-4D97-AF65-F5344CB8AC3E}">
        <p14:creationId xmlns:p14="http://schemas.microsoft.com/office/powerpoint/2010/main" val="909080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9A34C-6D3B-5A04-7752-4636DA2D22D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8927DD8-AC75-0208-5D3C-DA2D7A6CD93A}"/>
              </a:ext>
            </a:extLst>
          </p:cNvPr>
          <p:cNvSpPr txBox="1">
            <a:spLocks noGrp="1"/>
          </p:cNvSpPr>
          <p:nvPr>
            <p:ph type="title" idx="4294967295"/>
          </p:nvPr>
        </p:nvSpPr>
        <p:spPr>
          <a:xfrm>
            <a:off x="381000" y="367725"/>
            <a:ext cx="998220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mj-lt"/>
                <a:ea typeface="+mj-ea"/>
                <a:cs typeface="+mj-cs"/>
              </a:rPr>
              <a:t>What is institutional accreditation and WSCUC (“WASC”)? </a:t>
            </a:r>
          </a:p>
        </p:txBody>
      </p:sp>
      <p:cxnSp>
        <p:nvCxnSpPr>
          <p:cNvPr id="2" name="Straight Connector 1">
            <a:extLst>
              <a:ext uri="{FF2B5EF4-FFF2-40B4-BE49-F238E27FC236}">
                <a16:creationId xmlns:a16="http://schemas.microsoft.com/office/drawing/2014/main" id="{A985B9C3-344A-DB3F-99B6-A4BDB6B7FE27}"/>
              </a:ext>
              <a:ext uri="{C183D7F6-B498-43B3-948B-1728B52AA6E4}">
                <adec:decorative xmlns:adec="http://schemas.microsoft.com/office/drawing/2017/decorative" val="1"/>
              </a:ext>
            </a:extLst>
          </p:cNvPr>
          <p:cNvCxnSpPr>
            <a:cxnSpLocks/>
          </p:cNvCxnSpPr>
          <p:nvPr/>
        </p:nvCxnSpPr>
        <p:spPr>
          <a:xfrm>
            <a:off x="609600" y="1066800"/>
            <a:ext cx="2370646" cy="0"/>
          </a:xfrm>
          <a:prstGeom prst="line">
            <a:avLst/>
          </a:prstGeom>
          <a:ln w="38100">
            <a:solidFill>
              <a:srgbClr val="C0900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9DA41109-9E42-9BA1-5713-91AA2D2C28EF}"/>
              </a:ext>
            </a:extLst>
          </p:cNvPr>
          <p:cNvSpPr txBox="1"/>
          <p:nvPr/>
        </p:nvSpPr>
        <p:spPr>
          <a:xfrm>
            <a:off x="514350" y="3399473"/>
            <a:ext cx="3371850" cy="2123658"/>
          </a:xfrm>
          <a:prstGeom prst="rect">
            <a:avLst/>
          </a:prstGeom>
          <a:noFill/>
        </p:spPr>
        <p:txBody>
          <a:bodyPr wrap="square" lIns="91440" tIns="45720" rIns="91440" bIns="45720" anchor="t">
            <a:spAutoFit/>
          </a:bodyPr>
          <a:lstStyle/>
          <a:p>
            <a:pPr algn="ctr">
              <a:spcBef>
                <a:spcPts val="600"/>
              </a:spcBef>
              <a:spcAft>
                <a:spcPts val="600"/>
              </a:spcAft>
            </a:pPr>
            <a:r>
              <a:rPr lang="en-US" sz="2200" b="1" dirty="0">
                <a:solidFill>
                  <a:srgbClr val="C09001"/>
                </a:solidFill>
                <a:ea typeface="Calibri"/>
                <a:cs typeface="Calibri"/>
              </a:rPr>
              <a:t>Public Quality Assurance </a:t>
            </a:r>
            <a:r>
              <a:rPr lang="en-US" sz="2200" dirty="0">
                <a:solidFill>
                  <a:srgbClr val="002060"/>
                </a:solidFill>
                <a:ea typeface="Calibri"/>
                <a:cs typeface="Calibri"/>
              </a:rPr>
              <a:t>The educational community and public know the institution has met high standards of quality and effectiveness</a:t>
            </a:r>
            <a:endParaRPr lang="en-US" sz="2200" dirty="0">
              <a:solidFill>
                <a:srgbClr val="002060"/>
              </a:solidFill>
            </a:endParaRPr>
          </a:p>
        </p:txBody>
      </p:sp>
      <p:sp>
        <p:nvSpPr>
          <p:cNvPr id="4" name="TextBox 3">
            <a:extLst>
              <a:ext uri="{FF2B5EF4-FFF2-40B4-BE49-F238E27FC236}">
                <a16:creationId xmlns:a16="http://schemas.microsoft.com/office/drawing/2014/main" id="{AE0C569E-2EC2-36E8-68FB-C7FDE48558A5}"/>
              </a:ext>
            </a:extLst>
          </p:cNvPr>
          <p:cNvSpPr txBox="1"/>
          <p:nvPr/>
        </p:nvSpPr>
        <p:spPr>
          <a:xfrm>
            <a:off x="4267200" y="3429000"/>
            <a:ext cx="3227069" cy="2123658"/>
          </a:xfrm>
          <a:prstGeom prst="rect">
            <a:avLst/>
          </a:prstGeom>
          <a:noFill/>
        </p:spPr>
        <p:txBody>
          <a:bodyPr wrap="square" lIns="91440" tIns="45720" rIns="91440" bIns="45720" anchor="t">
            <a:spAutoFit/>
          </a:bodyPr>
          <a:lstStyle/>
          <a:p>
            <a:pPr algn="ctr">
              <a:spcBef>
                <a:spcPts val="600"/>
              </a:spcBef>
              <a:spcAft>
                <a:spcPts val="600"/>
              </a:spcAft>
            </a:pPr>
            <a:r>
              <a:rPr lang="en-US" sz="2200" dirty="0">
                <a:solidFill>
                  <a:srgbClr val="002060"/>
                </a:solidFill>
                <a:ea typeface="Calibri"/>
                <a:cs typeface="Calibri"/>
              </a:rPr>
              <a:t> </a:t>
            </a:r>
            <a:r>
              <a:rPr lang="en-US" sz="2200" b="1" dirty="0">
                <a:solidFill>
                  <a:srgbClr val="C09001"/>
                </a:solidFill>
                <a:ea typeface="Calibri"/>
                <a:cs typeface="Calibri"/>
              </a:rPr>
              <a:t>Continuous Improvement </a:t>
            </a:r>
            <a:r>
              <a:rPr lang="en-US" sz="2200" dirty="0">
                <a:solidFill>
                  <a:srgbClr val="002060"/>
                </a:solidFill>
                <a:ea typeface="Calibri"/>
                <a:cs typeface="Calibri"/>
              </a:rPr>
              <a:t>Engages institutions in a peer-informed process of developing and sustaining effective educational programs</a:t>
            </a:r>
            <a:endParaRPr lang="en-US" sz="2200" dirty="0">
              <a:solidFill>
                <a:srgbClr val="002060"/>
              </a:solidFill>
            </a:endParaRPr>
          </a:p>
        </p:txBody>
      </p:sp>
      <p:pic>
        <p:nvPicPr>
          <p:cNvPr id="9" name="Graphic 8">
            <a:extLst>
              <a:ext uri="{FF2B5EF4-FFF2-40B4-BE49-F238E27FC236}">
                <a16:creationId xmlns:a16="http://schemas.microsoft.com/office/drawing/2014/main" id="{920DD0F5-2BFD-5C38-07BB-1CF1D7D5693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3000" y="1384936"/>
            <a:ext cx="1828800" cy="1828800"/>
          </a:xfrm>
          <a:prstGeom prst="rect">
            <a:avLst/>
          </a:prstGeom>
        </p:spPr>
      </p:pic>
      <p:pic>
        <p:nvPicPr>
          <p:cNvPr id="11" name="Graphic 10">
            <a:extLst>
              <a:ext uri="{FF2B5EF4-FFF2-40B4-BE49-F238E27FC236}">
                <a16:creationId xmlns:a16="http://schemas.microsoft.com/office/drawing/2014/main" id="{450FD62E-4FA9-B2FE-895B-4CCFCC6723A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41571" y="1575435"/>
            <a:ext cx="1752600" cy="1752600"/>
          </a:xfrm>
          <a:prstGeom prst="rect">
            <a:avLst/>
          </a:prstGeom>
        </p:spPr>
      </p:pic>
      <p:pic>
        <p:nvPicPr>
          <p:cNvPr id="13" name="Graphic 12" descr="Logo for WASC Senior College and University Commission">
            <a:extLst>
              <a:ext uri="{FF2B5EF4-FFF2-40B4-BE49-F238E27FC236}">
                <a16:creationId xmlns:a16="http://schemas.microsoft.com/office/drawing/2014/main" id="{62742BF1-8F2C-73CA-7C1C-48406E0A92B4}"/>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05800" y="2286000"/>
            <a:ext cx="3124200" cy="622044"/>
          </a:xfrm>
          <a:prstGeom prst="rect">
            <a:avLst/>
          </a:prstGeom>
        </p:spPr>
      </p:pic>
      <p:sp>
        <p:nvSpPr>
          <p:cNvPr id="15" name="TextBox 14">
            <a:extLst>
              <a:ext uri="{FF2B5EF4-FFF2-40B4-BE49-F238E27FC236}">
                <a16:creationId xmlns:a16="http://schemas.microsoft.com/office/drawing/2014/main" id="{8FD0973B-9049-C37D-9D15-CA3BA9599438}"/>
              </a:ext>
            </a:extLst>
          </p:cNvPr>
          <p:cNvSpPr txBox="1"/>
          <p:nvPr/>
        </p:nvSpPr>
        <p:spPr>
          <a:xfrm>
            <a:off x="8282940" y="3399473"/>
            <a:ext cx="3227069" cy="769441"/>
          </a:xfrm>
          <a:prstGeom prst="rect">
            <a:avLst/>
          </a:prstGeom>
          <a:noFill/>
        </p:spPr>
        <p:txBody>
          <a:bodyPr wrap="square" lIns="91440" tIns="45720" rIns="91440" bIns="45720" anchor="t">
            <a:spAutoFit/>
          </a:bodyPr>
          <a:lstStyle/>
          <a:p>
            <a:pPr algn="ctr">
              <a:spcBef>
                <a:spcPts val="600"/>
              </a:spcBef>
              <a:spcAft>
                <a:spcPts val="600"/>
              </a:spcAft>
            </a:pPr>
            <a:r>
              <a:rPr lang="en-US" sz="2200" dirty="0">
                <a:solidFill>
                  <a:srgbClr val="002060"/>
                </a:solidFill>
                <a:ea typeface="Calibri"/>
                <a:cs typeface="Calibri"/>
              </a:rPr>
              <a:t> </a:t>
            </a:r>
            <a:r>
              <a:rPr lang="en-US" sz="2200" b="1" dirty="0">
                <a:solidFill>
                  <a:srgbClr val="C09001"/>
                </a:solidFill>
                <a:ea typeface="Calibri"/>
                <a:cs typeface="Calibri"/>
              </a:rPr>
              <a:t>UC Merced’s institutional accreditor</a:t>
            </a:r>
            <a:endParaRPr lang="en-US" sz="2200" dirty="0">
              <a:solidFill>
                <a:srgbClr val="C09001"/>
              </a:solidFill>
            </a:endParaRPr>
          </a:p>
        </p:txBody>
      </p:sp>
    </p:spTree>
    <p:extLst>
      <p:ext uri="{BB962C8B-B14F-4D97-AF65-F5344CB8AC3E}">
        <p14:creationId xmlns:p14="http://schemas.microsoft.com/office/powerpoint/2010/main" val="1829935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BA78C-DCE5-96F2-0D0E-534106A97F1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92E3ADF-8C20-8680-6063-5FC0236B91C2}"/>
              </a:ext>
            </a:extLst>
          </p:cNvPr>
          <p:cNvSpPr txBox="1">
            <a:spLocks noGrp="1"/>
          </p:cNvSpPr>
          <p:nvPr>
            <p:ph type="title" idx="4294967295"/>
          </p:nvPr>
        </p:nvSpPr>
        <p:spPr>
          <a:xfrm>
            <a:off x="609600" y="381000"/>
            <a:ext cx="8915400"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mj-lt"/>
                <a:ea typeface="+mj-ea"/>
                <a:cs typeface="+mj-cs"/>
              </a:rPr>
              <a:t>Why is institutional accreditation important? </a:t>
            </a:r>
          </a:p>
        </p:txBody>
      </p:sp>
      <p:sp>
        <p:nvSpPr>
          <p:cNvPr id="7" name="TextBox 6">
            <a:extLst>
              <a:ext uri="{FF2B5EF4-FFF2-40B4-BE49-F238E27FC236}">
                <a16:creationId xmlns:a16="http://schemas.microsoft.com/office/drawing/2014/main" id="{55E3BA2F-9B1F-A82E-3BD2-5B53181C5FCA}"/>
              </a:ext>
            </a:extLst>
          </p:cNvPr>
          <p:cNvSpPr txBox="1"/>
          <p:nvPr/>
        </p:nvSpPr>
        <p:spPr>
          <a:xfrm>
            <a:off x="381000" y="1474619"/>
            <a:ext cx="5410200" cy="3801041"/>
          </a:xfrm>
          <a:prstGeom prst="rect">
            <a:avLst/>
          </a:prstGeom>
          <a:noFill/>
        </p:spPr>
        <p:txBody>
          <a:bodyPr wrap="square">
            <a:spAutoFit/>
          </a:bodyPr>
          <a:lstStyle/>
          <a:p>
            <a:pPr algn="ctr"/>
            <a:r>
              <a:rPr lang="en-US" sz="2800" b="1" dirty="0">
                <a:solidFill>
                  <a:srgbClr val="C09001"/>
                </a:solidFill>
              </a:rPr>
              <a:t>Student Access &amp; Success</a:t>
            </a:r>
          </a:p>
          <a:p>
            <a:pPr marL="457200" indent="-457200">
              <a:spcBef>
                <a:spcPts val="1800"/>
              </a:spcBef>
              <a:spcAft>
                <a:spcPts val="600"/>
              </a:spcAft>
              <a:buFont typeface="Arial" panose="020B0604020202020204" pitchFamily="34" charset="0"/>
              <a:buChar char="•"/>
            </a:pPr>
            <a:r>
              <a:rPr lang="en-US" sz="2400" dirty="0">
                <a:solidFill>
                  <a:srgbClr val="002060"/>
                </a:solidFill>
              </a:rPr>
              <a:t>Student access to federal financial aid</a:t>
            </a:r>
          </a:p>
          <a:p>
            <a:pPr marL="457200" indent="-457200">
              <a:spcBef>
                <a:spcPts val="600"/>
              </a:spcBef>
              <a:spcAft>
                <a:spcPts val="600"/>
              </a:spcAft>
              <a:buFont typeface="Arial" panose="020B0604020202020204" pitchFamily="34" charset="0"/>
              <a:buChar char="•"/>
            </a:pPr>
            <a:r>
              <a:rPr lang="en-US" sz="2400" dirty="0">
                <a:solidFill>
                  <a:srgbClr val="002060"/>
                </a:solidFill>
              </a:rPr>
              <a:t>UCM graduates’ acceptance to (most) graduate schools </a:t>
            </a:r>
          </a:p>
          <a:p>
            <a:pPr marL="457200" indent="-457200">
              <a:spcBef>
                <a:spcPts val="600"/>
              </a:spcBef>
              <a:spcAft>
                <a:spcPts val="600"/>
              </a:spcAft>
              <a:buFont typeface="Arial" panose="020B0604020202020204" pitchFamily="34" charset="0"/>
              <a:buChar char="•"/>
            </a:pPr>
            <a:r>
              <a:rPr lang="en-US" sz="2400" dirty="0">
                <a:solidFill>
                  <a:srgbClr val="002060"/>
                </a:solidFill>
              </a:rPr>
              <a:t>UCM credit transfer to other institutions</a:t>
            </a:r>
          </a:p>
          <a:p>
            <a:pPr marL="457200" indent="-457200">
              <a:spcBef>
                <a:spcPts val="600"/>
              </a:spcBef>
              <a:spcAft>
                <a:spcPts val="600"/>
              </a:spcAft>
              <a:buFont typeface="Arial" panose="020B0604020202020204" pitchFamily="34" charset="0"/>
              <a:buChar char="•"/>
            </a:pPr>
            <a:r>
              <a:rPr lang="en-US" sz="2400" dirty="0">
                <a:solidFill>
                  <a:srgbClr val="002060"/>
                </a:solidFill>
              </a:rPr>
              <a:t>Programmatic accreditation, e.g., ABET.  </a:t>
            </a:r>
            <a:endParaRPr lang="en-US" sz="2800" dirty="0">
              <a:solidFill>
                <a:srgbClr val="002060"/>
              </a:solidFill>
            </a:endParaRPr>
          </a:p>
        </p:txBody>
      </p:sp>
      <p:cxnSp>
        <p:nvCxnSpPr>
          <p:cNvPr id="2" name="Straight Connector 1">
            <a:extLst>
              <a:ext uri="{FF2B5EF4-FFF2-40B4-BE49-F238E27FC236}">
                <a16:creationId xmlns:a16="http://schemas.microsoft.com/office/drawing/2014/main" id="{9E949466-2713-9288-8AD5-5E69F9C0F56F}"/>
              </a:ext>
              <a:ext uri="{C183D7F6-B498-43B3-948B-1728B52AA6E4}">
                <adec:decorative xmlns:adec="http://schemas.microsoft.com/office/drawing/2017/decorative" val="1"/>
              </a:ext>
            </a:extLst>
          </p:cNvPr>
          <p:cNvCxnSpPr>
            <a:cxnSpLocks/>
          </p:cNvCxnSpPr>
          <p:nvPr/>
        </p:nvCxnSpPr>
        <p:spPr>
          <a:xfrm>
            <a:off x="762000" y="980538"/>
            <a:ext cx="2370646" cy="0"/>
          </a:xfrm>
          <a:prstGeom prst="line">
            <a:avLst/>
          </a:prstGeom>
          <a:ln w="38100">
            <a:solidFill>
              <a:srgbClr val="C0900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A4559D3-708D-D9A7-7490-D3DEE0755935}"/>
              </a:ext>
            </a:extLst>
          </p:cNvPr>
          <p:cNvSpPr txBox="1"/>
          <p:nvPr/>
        </p:nvSpPr>
        <p:spPr>
          <a:xfrm>
            <a:off x="6324600" y="1474619"/>
            <a:ext cx="5257800" cy="3123932"/>
          </a:xfrm>
          <a:prstGeom prst="rect">
            <a:avLst/>
          </a:prstGeom>
          <a:noFill/>
        </p:spPr>
        <p:txBody>
          <a:bodyPr wrap="square">
            <a:spAutoFit/>
          </a:bodyPr>
          <a:lstStyle/>
          <a:p>
            <a:pPr algn="ctr"/>
            <a:r>
              <a:rPr lang="en-US" sz="2800" b="1" dirty="0">
                <a:solidFill>
                  <a:srgbClr val="C09001"/>
                </a:solidFill>
              </a:rPr>
              <a:t>Institutional Improvement</a:t>
            </a:r>
          </a:p>
          <a:p>
            <a:pPr marL="457200" indent="-457200">
              <a:spcBef>
                <a:spcPts val="1800"/>
              </a:spcBef>
              <a:spcAft>
                <a:spcPts val="600"/>
              </a:spcAft>
              <a:buFont typeface="Arial" panose="020B0604020202020204" pitchFamily="34" charset="0"/>
              <a:buChar char="•"/>
            </a:pPr>
            <a:r>
              <a:rPr lang="en-US" sz="2400" dirty="0">
                <a:solidFill>
                  <a:srgbClr val="002060"/>
                </a:solidFill>
              </a:rPr>
              <a:t>WSCUC Standards and Criteria for Review are the practices of effective higher education institutions</a:t>
            </a:r>
          </a:p>
          <a:p>
            <a:pPr marL="457200" indent="-457200">
              <a:spcBef>
                <a:spcPts val="600"/>
              </a:spcBef>
              <a:spcAft>
                <a:spcPts val="600"/>
              </a:spcAft>
              <a:buFont typeface="Arial" panose="020B0604020202020204" pitchFamily="34" charset="0"/>
              <a:buChar char="•"/>
            </a:pPr>
            <a:r>
              <a:rPr lang="en-US" sz="2400" dirty="0">
                <a:solidFill>
                  <a:srgbClr val="002060"/>
                </a:solidFill>
              </a:rPr>
              <a:t>Opportunity to evaluate and improve as an institution with input by experienced higher education peers</a:t>
            </a:r>
          </a:p>
        </p:txBody>
      </p:sp>
    </p:spTree>
    <p:extLst>
      <p:ext uri="{BB962C8B-B14F-4D97-AF65-F5344CB8AC3E}">
        <p14:creationId xmlns:p14="http://schemas.microsoft.com/office/powerpoint/2010/main" val="9449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58984-B4BC-0FE2-0CF5-3C50AA203A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62E8C1-0A78-A412-C7CD-BCA811379100}"/>
              </a:ext>
            </a:extLst>
          </p:cNvPr>
          <p:cNvSpPr txBox="1">
            <a:spLocks noGrp="1"/>
          </p:cNvSpPr>
          <p:nvPr>
            <p:ph type="title" idx="4294967295"/>
          </p:nvPr>
        </p:nvSpPr>
        <p:spPr>
          <a:xfrm>
            <a:off x="726732" y="381000"/>
            <a:ext cx="8305800" cy="5693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002060"/>
                </a:solidFill>
                <a:effectLst/>
                <a:uLnTx/>
                <a:uFillTx/>
                <a:latin typeface="+mj-lt"/>
                <a:ea typeface="+mn-ea"/>
                <a:cs typeface="+mn-cs"/>
              </a:rPr>
              <a:t>What does WSCUC ask us to do? </a:t>
            </a:r>
          </a:p>
        </p:txBody>
      </p:sp>
      <p:sp>
        <p:nvSpPr>
          <p:cNvPr id="5" name="TextBox 4">
            <a:extLst>
              <a:ext uri="{FF2B5EF4-FFF2-40B4-BE49-F238E27FC236}">
                <a16:creationId xmlns:a16="http://schemas.microsoft.com/office/drawing/2014/main" id="{0E1B524C-8CA1-841C-90F8-7D7E4767CA37}"/>
              </a:ext>
            </a:extLst>
          </p:cNvPr>
          <p:cNvSpPr txBox="1"/>
          <p:nvPr/>
        </p:nvSpPr>
        <p:spPr>
          <a:xfrm>
            <a:off x="609600" y="1743922"/>
            <a:ext cx="5891238" cy="3370153"/>
          </a:xfrm>
          <a:prstGeom prst="rect">
            <a:avLst/>
          </a:prstGeom>
          <a:noFill/>
        </p:spPr>
        <p:txBody>
          <a:bodyPr wrap="square" lIns="91440" tIns="45720" rIns="91440" bIns="45720" rtlCol="0" anchor="t">
            <a:spAutoFit/>
          </a:bodyPr>
          <a:lstStyle/>
          <a:p>
            <a:r>
              <a:rPr lang="en-US" sz="2400" dirty="0">
                <a:solidFill>
                  <a:srgbClr val="002060"/>
                </a:solidFill>
              </a:rPr>
              <a:t>Evaluate and analyze our institution in light of</a:t>
            </a:r>
          </a:p>
          <a:p>
            <a:pPr marL="457200" indent="-457200">
              <a:spcBef>
                <a:spcPts val="1800"/>
              </a:spcBef>
              <a:buFont typeface="+mj-lt"/>
              <a:buAutoNum type="arabicPeriod"/>
            </a:pPr>
            <a:r>
              <a:rPr lang="en-US" sz="2400" dirty="0">
                <a:solidFill>
                  <a:srgbClr val="002060"/>
                </a:solidFill>
              </a:rPr>
              <a:t>WSCUC’s four Standards of Accreditation </a:t>
            </a:r>
          </a:p>
          <a:p>
            <a:pPr marL="457200" indent="-457200">
              <a:spcBef>
                <a:spcPts val="1800"/>
              </a:spcBef>
              <a:buFont typeface="+mj-lt"/>
              <a:buAutoNum type="arabicPeriod"/>
            </a:pPr>
            <a:r>
              <a:rPr lang="en-US" sz="2400" dirty="0">
                <a:solidFill>
                  <a:srgbClr val="002060"/>
                </a:solidFill>
              </a:rPr>
              <a:t>Associated Criteria for Review (CFR)</a:t>
            </a:r>
          </a:p>
          <a:p>
            <a:pPr marL="457200" indent="-457200">
              <a:spcBef>
                <a:spcPts val="1800"/>
              </a:spcBef>
              <a:buFont typeface="+mj-lt"/>
              <a:buAutoNum type="arabicPeriod"/>
            </a:pPr>
            <a:r>
              <a:rPr lang="en-US" sz="2400" dirty="0">
                <a:solidFill>
                  <a:srgbClr val="002060"/>
                </a:solidFill>
              </a:rPr>
              <a:t>Federal Compliance expectations</a:t>
            </a:r>
          </a:p>
          <a:p>
            <a:endParaRPr lang="en-US" sz="2400" dirty="0">
              <a:solidFill>
                <a:srgbClr val="002060"/>
              </a:solidFill>
            </a:endParaRPr>
          </a:p>
          <a:p>
            <a:endParaRPr lang="en-US" sz="2400" dirty="0">
              <a:solidFill>
                <a:srgbClr val="002060"/>
              </a:solidFill>
            </a:endParaRPr>
          </a:p>
          <a:p>
            <a:endParaRPr lang="en-US" sz="2400" dirty="0">
              <a:solidFill>
                <a:srgbClr val="002060"/>
              </a:solidFill>
            </a:endParaRPr>
          </a:p>
        </p:txBody>
      </p:sp>
      <p:sp>
        <p:nvSpPr>
          <p:cNvPr id="7" name="TextBox 6">
            <a:extLst>
              <a:ext uri="{FF2B5EF4-FFF2-40B4-BE49-F238E27FC236}">
                <a16:creationId xmlns:a16="http://schemas.microsoft.com/office/drawing/2014/main" id="{EDC1E40C-AD52-1AEE-470B-BCD4483E5D9F}"/>
              </a:ext>
            </a:extLst>
          </p:cNvPr>
          <p:cNvSpPr txBox="1"/>
          <p:nvPr/>
        </p:nvSpPr>
        <p:spPr>
          <a:xfrm>
            <a:off x="2854835" y="5576185"/>
            <a:ext cx="2193229" cy="253916"/>
          </a:xfrm>
          <a:prstGeom prst="rect">
            <a:avLst/>
          </a:prstGeom>
          <a:noFill/>
        </p:spPr>
        <p:txBody>
          <a:bodyPr wrap="none" rtlCol="0">
            <a:spAutoFit/>
          </a:bodyPr>
          <a:lstStyle/>
          <a:p>
            <a:r>
              <a:rPr lang="en-US" sz="1050" baseline="30000" dirty="0">
                <a:solidFill>
                  <a:schemeClr val="bg1"/>
                </a:solidFill>
              </a:rPr>
              <a:t>1 </a:t>
            </a:r>
            <a:r>
              <a:rPr lang="en-US" sz="1050" dirty="0">
                <a:solidFill>
                  <a:schemeClr val="bg1"/>
                </a:solidFill>
              </a:rPr>
              <a:t>WSCUC Template for Team Reports</a:t>
            </a:r>
          </a:p>
        </p:txBody>
      </p:sp>
      <p:graphicFrame>
        <p:nvGraphicFramePr>
          <p:cNvPr id="3" name="Diagram 2" descr="A figure showing the 4 WSCUC standards">
            <a:extLst>
              <a:ext uri="{FF2B5EF4-FFF2-40B4-BE49-F238E27FC236}">
                <a16:creationId xmlns:a16="http://schemas.microsoft.com/office/drawing/2014/main" id="{E797A2F2-FAFB-5F96-67FC-7FEA87FBD4D4}"/>
              </a:ext>
            </a:extLst>
          </p:cNvPr>
          <p:cNvGraphicFramePr/>
          <p:nvPr>
            <p:extLst>
              <p:ext uri="{D42A27DB-BD31-4B8C-83A1-F6EECF244321}">
                <p14:modId xmlns:p14="http://schemas.microsoft.com/office/powerpoint/2010/main" val="3356355734"/>
              </p:ext>
            </p:extLst>
          </p:nvPr>
        </p:nvGraphicFramePr>
        <p:xfrm>
          <a:off x="6393089" y="1096293"/>
          <a:ext cx="5551714" cy="46654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Straight Connector 8">
            <a:extLst>
              <a:ext uri="{FF2B5EF4-FFF2-40B4-BE49-F238E27FC236}">
                <a16:creationId xmlns:a16="http://schemas.microsoft.com/office/drawing/2014/main" id="{78E72FA5-A132-8A57-364C-AAD8D41FB0A0}"/>
              </a:ext>
              <a:ext uri="{C183D7F6-B498-43B3-948B-1728B52AA6E4}">
                <adec:decorative xmlns:adec="http://schemas.microsoft.com/office/drawing/2017/decorative" val="1"/>
              </a:ext>
            </a:extLst>
          </p:cNvPr>
          <p:cNvCxnSpPr>
            <a:cxnSpLocks/>
          </p:cNvCxnSpPr>
          <p:nvPr/>
        </p:nvCxnSpPr>
        <p:spPr>
          <a:xfrm>
            <a:off x="838200" y="950387"/>
            <a:ext cx="2386584" cy="0"/>
          </a:xfrm>
          <a:prstGeom prst="line">
            <a:avLst/>
          </a:prstGeom>
          <a:ln w="38100">
            <a:solidFill>
              <a:srgbClr val="C0900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124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88F2F-86BB-3BE0-D08A-609F3DC08C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F24A19-C582-22FF-8063-4AF4506C6116}"/>
              </a:ext>
            </a:extLst>
          </p:cNvPr>
          <p:cNvSpPr txBox="1">
            <a:spLocks noGrp="1"/>
          </p:cNvSpPr>
          <p:nvPr>
            <p:ph type="title" idx="4294967295"/>
          </p:nvPr>
        </p:nvSpPr>
        <p:spPr>
          <a:xfrm>
            <a:off x="427651" y="341123"/>
            <a:ext cx="10544260" cy="6643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mj-lt"/>
                <a:ea typeface="+mj-ea"/>
                <a:cs typeface="+mj-cs"/>
              </a:rPr>
              <a:t>Major Reaffirmation Deliverables</a:t>
            </a:r>
          </a:p>
        </p:txBody>
      </p:sp>
      <p:pic>
        <p:nvPicPr>
          <p:cNvPr id="7" name="Graphic 6">
            <a:extLst>
              <a:ext uri="{FF2B5EF4-FFF2-40B4-BE49-F238E27FC236}">
                <a16:creationId xmlns:a16="http://schemas.microsoft.com/office/drawing/2014/main" id="{8F27BC44-0F48-8D98-16C6-405FB6AAECA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0713" y="2452835"/>
            <a:ext cx="1307225" cy="1307225"/>
          </a:xfrm>
          <a:prstGeom prst="rect">
            <a:avLst/>
          </a:prstGeom>
        </p:spPr>
      </p:pic>
      <p:pic>
        <p:nvPicPr>
          <p:cNvPr id="9" name="Graphic 8">
            <a:extLst>
              <a:ext uri="{FF2B5EF4-FFF2-40B4-BE49-F238E27FC236}">
                <a16:creationId xmlns:a16="http://schemas.microsoft.com/office/drawing/2014/main" id="{1BCFEB80-71AB-5DB0-1E80-485D73BB9B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45821" y="2491553"/>
            <a:ext cx="1307225" cy="1307225"/>
          </a:xfrm>
          <a:prstGeom prst="rect">
            <a:avLst/>
          </a:prstGeom>
        </p:spPr>
      </p:pic>
      <p:sp>
        <p:nvSpPr>
          <p:cNvPr id="12" name="Left Brace 11" descr="A shape that shows that three items below it are all due in August 2027">
            <a:extLst>
              <a:ext uri="{FF2B5EF4-FFF2-40B4-BE49-F238E27FC236}">
                <a16:creationId xmlns:a16="http://schemas.microsoft.com/office/drawing/2014/main" id="{F300D0EA-F203-AE2C-5FC0-8A8DC18D56F4}"/>
              </a:ext>
            </a:extLst>
          </p:cNvPr>
          <p:cNvSpPr/>
          <p:nvPr/>
        </p:nvSpPr>
        <p:spPr>
          <a:xfrm rot="5400000">
            <a:off x="4740617" y="-1217055"/>
            <a:ext cx="317635" cy="6594853"/>
          </a:xfrm>
          <a:prstGeom prst="leftBrace">
            <a:avLst/>
          </a:prstGeom>
          <a:ln>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a:extLst>
              <a:ext uri="{FF2B5EF4-FFF2-40B4-BE49-F238E27FC236}">
                <a16:creationId xmlns:a16="http://schemas.microsoft.com/office/drawing/2014/main" id="{0C7A21C8-BE10-9FB7-F14A-E38CD824F425}"/>
              </a:ext>
            </a:extLst>
          </p:cNvPr>
          <p:cNvSpPr txBox="1"/>
          <p:nvPr/>
        </p:nvSpPr>
        <p:spPr>
          <a:xfrm>
            <a:off x="209048" y="3825072"/>
            <a:ext cx="3003082" cy="1323439"/>
          </a:xfrm>
          <a:prstGeom prst="rect">
            <a:avLst/>
          </a:prstGeom>
          <a:noFill/>
        </p:spPr>
        <p:txBody>
          <a:bodyPr wrap="square" rtlCol="0">
            <a:spAutoFit/>
          </a:bodyPr>
          <a:lstStyle/>
          <a:p>
            <a:pPr algn="ctr"/>
            <a:r>
              <a:rPr lang="en-US" sz="2000" dirty="0">
                <a:solidFill>
                  <a:srgbClr val="002060"/>
                </a:solidFill>
              </a:rPr>
              <a:t>Institutional Report comprised of</a:t>
            </a:r>
            <a:r>
              <a:rPr lang="en-US" sz="2000" b="1" dirty="0">
                <a:solidFill>
                  <a:srgbClr val="002060"/>
                </a:solidFill>
              </a:rPr>
              <a:t> </a:t>
            </a:r>
            <a:r>
              <a:rPr lang="en-US" sz="2000" dirty="0">
                <a:solidFill>
                  <a:srgbClr val="002060"/>
                </a:solidFill>
              </a:rPr>
              <a:t>six required essays and supporting evidence</a:t>
            </a:r>
          </a:p>
        </p:txBody>
      </p:sp>
      <p:sp>
        <p:nvSpPr>
          <p:cNvPr id="11" name="TextBox 10">
            <a:extLst>
              <a:ext uri="{FF2B5EF4-FFF2-40B4-BE49-F238E27FC236}">
                <a16:creationId xmlns:a16="http://schemas.microsoft.com/office/drawing/2014/main" id="{A51B9479-6F14-7B6C-03B4-0063B3F0AF85}"/>
              </a:ext>
            </a:extLst>
          </p:cNvPr>
          <p:cNvSpPr txBox="1"/>
          <p:nvPr/>
        </p:nvSpPr>
        <p:spPr>
          <a:xfrm>
            <a:off x="3397893" y="3863790"/>
            <a:ext cx="3003082" cy="1015663"/>
          </a:xfrm>
          <a:prstGeom prst="rect">
            <a:avLst/>
          </a:prstGeom>
          <a:noFill/>
        </p:spPr>
        <p:txBody>
          <a:bodyPr wrap="square" lIns="91440" tIns="45720" rIns="91440" bIns="45720" rtlCol="0" anchor="t">
            <a:spAutoFit/>
          </a:bodyPr>
          <a:lstStyle/>
          <a:p>
            <a:pPr algn="ctr"/>
            <a:r>
              <a:rPr lang="en-US" sz="2000" u="sng" dirty="0">
                <a:hlinkClick r:id="rId5"/>
              </a:rPr>
              <a:t>Compliance with 2023 WSCUC Standards Worksheet</a:t>
            </a:r>
            <a:r>
              <a:rPr lang="en-US" sz="2000" u="sng" dirty="0"/>
              <a:t> </a:t>
            </a:r>
            <a:endParaRPr lang="en-US" sz="2000">
              <a:solidFill>
                <a:srgbClr val="002060"/>
              </a:solidFill>
              <a:ea typeface="Calibri"/>
              <a:cs typeface="Calibri"/>
            </a:endParaRPr>
          </a:p>
        </p:txBody>
      </p:sp>
      <p:sp>
        <p:nvSpPr>
          <p:cNvPr id="17" name="TextBox 16">
            <a:extLst>
              <a:ext uri="{FF2B5EF4-FFF2-40B4-BE49-F238E27FC236}">
                <a16:creationId xmlns:a16="http://schemas.microsoft.com/office/drawing/2014/main" id="{0B21A819-4B01-B5DE-6183-337B52933E52}"/>
              </a:ext>
            </a:extLst>
          </p:cNvPr>
          <p:cNvSpPr txBox="1"/>
          <p:nvPr/>
        </p:nvSpPr>
        <p:spPr>
          <a:xfrm>
            <a:off x="6715848" y="3838018"/>
            <a:ext cx="2294794" cy="707886"/>
          </a:xfrm>
          <a:prstGeom prst="rect">
            <a:avLst/>
          </a:prstGeom>
          <a:noFill/>
        </p:spPr>
        <p:txBody>
          <a:bodyPr wrap="square" rtlCol="0">
            <a:spAutoFit/>
          </a:bodyPr>
          <a:lstStyle/>
          <a:p>
            <a:pPr algn="ctr"/>
            <a:r>
              <a:rPr lang="en-US" sz="2000" dirty="0">
                <a:solidFill>
                  <a:srgbClr val="002060"/>
                </a:solidFill>
              </a:rPr>
              <a:t>Federal Compliance Forms </a:t>
            </a:r>
          </a:p>
        </p:txBody>
      </p:sp>
      <p:sp>
        <p:nvSpPr>
          <p:cNvPr id="13" name="TextBox 12">
            <a:extLst>
              <a:ext uri="{FF2B5EF4-FFF2-40B4-BE49-F238E27FC236}">
                <a16:creationId xmlns:a16="http://schemas.microsoft.com/office/drawing/2014/main" id="{F472FC3A-36FA-08F7-FA99-50C0C3C1A75A}"/>
              </a:ext>
              <a:ext uri="{C183D7F6-B498-43B3-948B-1728B52AA6E4}">
                <adec:decorative xmlns:adec="http://schemas.microsoft.com/office/drawing/2017/decorative" val="1"/>
              </a:ext>
            </a:extLst>
          </p:cNvPr>
          <p:cNvSpPr txBox="1"/>
          <p:nvPr/>
        </p:nvSpPr>
        <p:spPr>
          <a:xfrm>
            <a:off x="3886200" y="1431982"/>
            <a:ext cx="3134448" cy="461665"/>
          </a:xfrm>
          <a:prstGeom prst="rect">
            <a:avLst/>
          </a:prstGeom>
          <a:noFill/>
        </p:spPr>
        <p:txBody>
          <a:bodyPr wrap="square" rtlCol="0">
            <a:spAutoFit/>
          </a:bodyPr>
          <a:lstStyle/>
          <a:p>
            <a:r>
              <a:rPr lang="en-US" sz="2400" dirty="0">
                <a:solidFill>
                  <a:srgbClr val="002060"/>
                </a:solidFill>
              </a:rPr>
              <a:t>DUE August 2027</a:t>
            </a:r>
          </a:p>
        </p:txBody>
      </p:sp>
      <p:pic>
        <p:nvPicPr>
          <p:cNvPr id="16" name="Graphic 15">
            <a:extLst>
              <a:ext uri="{FF2B5EF4-FFF2-40B4-BE49-F238E27FC236}">
                <a16:creationId xmlns:a16="http://schemas.microsoft.com/office/drawing/2014/main" id="{B07D6151-548C-BE05-A393-082FEA07C37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72137" y="2481752"/>
            <a:ext cx="1307225" cy="1307225"/>
          </a:xfrm>
          <a:prstGeom prst="rect">
            <a:avLst/>
          </a:prstGeom>
        </p:spPr>
      </p:pic>
      <p:pic>
        <p:nvPicPr>
          <p:cNvPr id="19" name="Graphic 18">
            <a:extLst>
              <a:ext uri="{FF2B5EF4-FFF2-40B4-BE49-F238E27FC236}">
                <a16:creationId xmlns:a16="http://schemas.microsoft.com/office/drawing/2014/main" id="{70664448-A404-58DC-9BBA-0597EB0C70C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098453" y="2631438"/>
            <a:ext cx="1098513" cy="1098513"/>
          </a:xfrm>
          <a:prstGeom prst="rect">
            <a:avLst/>
          </a:prstGeom>
        </p:spPr>
      </p:pic>
      <p:sp>
        <p:nvSpPr>
          <p:cNvPr id="21" name="TextBox 20">
            <a:extLst>
              <a:ext uri="{FF2B5EF4-FFF2-40B4-BE49-F238E27FC236}">
                <a16:creationId xmlns:a16="http://schemas.microsoft.com/office/drawing/2014/main" id="{4ACCF407-95DE-0089-71D6-D51AC9396638}"/>
              </a:ext>
            </a:extLst>
          </p:cNvPr>
          <p:cNvSpPr txBox="1"/>
          <p:nvPr/>
        </p:nvSpPr>
        <p:spPr>
          <a:xfrm>
            <a:off x="10098453" y="1975427"/>
            <a:ext cx="2388270" cy="400110"/>
          </a:xfrm>
          <a:prstGeom prst="rect">
            <a:avLst/>
          </a:prstGeom>
          <a:noFill/>
        </p:spPr>
        <p:txBody>
          <a:bodyPr wrap="square" rtlCol="0">
            <a:spAutoFit/>
          </a:bodyPr>
          <a:lstStyle/>
          <a:p>
            <a:r>
              <a:rPr lang="en-US" sz="2000" dirty="0">
                <a:solidFill>
                  <a:srgbClr val="002060"/>
                </a:solidFill>
              </a:rPr>
              <a:t>April 2028</a:t>
            </a:r>
          </a:p>
        </p:txBody>
      </p:sp>
      <p:sp>
        <p:nvSpPr>
          <p:cNvPr id="20" name="TextBox 19">
            <a:extLst>
              <a:ext uri="{FF2B5EF4-FFF2-40B4-BE49-F238E27FC236}">
                <a16:creationId xmlns:a16="http://schemas.microsoft.com/office/drawing/2014/main" id="{F761F92D-65C5-4BB1-6059-C63EB8F6BEE6}"/>
              </a:ext>
            </a:extLst>
          </p:cNvPr>
          <p:cNvSpPr txBox="1"/>
          <p:nvPr/>
        </p:nvSpPr>
        <p:spPr>
          <a:xfrm>
            <a:off x="9553697" y="3821163"/>
            <a:ext cx="2294794" cy="707886"/>
          </a:xfrm>
          <a:prstGeom prst="rect">
            <a:avLst/>
          </a:prstGeom>
          <a:noFill/>
        </p:spPr>
        <p:txBody>
          <a:bodyPr wrap="square" rtlCol="0">
            <a:spAutoFit/>
          </a:bodyPr>
          <a:lstStyle/>
          <a:p>
            <a:pPr algn="ctr"/>
            <a:r>
              <a:rPr lang="en-US" sz="2000" dirty="0">
                <a:solidFill>
                  <a:srgbClr val="002060"/>
                </a:solidFill>
              </a:rPr>
              <a:t>Host high-quality Accreditation Visit</a:t>
            </a:r>
          </a:p>
        </p:txBody>
      </p:sp>
      <p:sp>
        <p:nvSpPr>
          <p:cNvPr id="22" name="Arrow: Right 21">
            <a:extLst>
              <a:ext uri="{FF2B5EF4-FFF2-40B4-BE49-F238E27FC236}">
                <a16:creationId xmlns:a16="http://schemas.microsoft.com/office/drawing/2014/main" id="{BCF39BFF-300D-75D1-F814-EAD87173B4EF}"/>
              </a:ext>
              <a:ext uri="{C183D7F6-B498-43B3-948B-1728B52AA6E4}">
                <adec:decorative xmlns:adec="http://schemas.microsoft.com/office/drawing/2017/decorative" val="1"/>
              </a:ext>
            </a:extLst>
          </p:cNvPr>
          <p:cNvSpPr/>
          <p:nvPr/>
        </p:nvSpPr>
        <p:spPr>
          <a:xfrm>
            <a:off x="8764749" y="3106447"/>
            <a:ext cx="788948" cy="295836"/>
          </a:xfrm>
          <a:prstGeom prst="rightArrow">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7933DCC9-2089-F905-59AD-F084A7FEA898}"/>
              </a:ext>
              <a:ext uri="{C183D7F6-B498-43B3-948B-1728B52AA6E4}">
                <adec:decorative xmlns:adec="http://schemas.microsoft.com/office/drawing/2017/decorative" val="1"/>
              </a:ext>
            </a:extLst>
          </p:cNvPr>
          <p:cNvCxnSpPr>
            <a:cxnSpLocks/>
          </p:cNvCxnSpPr>
          <p:nvPr/>
        </p:nvCxnSpPr>
        <p:spPr>
          <a:xfrm>
            <a:off x="533400" y="998442"/>
            <a:ext cx="2370646" cy="0"/>
          </a:xfrm>
          <a:prstGeom prst="line">
            <a:avLst/>
          </a:prstGeom>
          <a:ln w="38100">
            <a:solidFill>
              <a:srgbClr val="C0900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9860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EC284-BFCD-5DA6-140B-540EACFC1C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75575E-2E17-FD22-5A20-06CC88690C5C}"/>
              </a:ext>
            </a:extLst>
          </p:cNvPr>
          <p:cNvSpPr txBox="1">
            <a:spLocks noGrp="1"/>
          </p:cNvSpPr>
          <p:nvPr>
            <p:ph type="title" idx="4294967295"/>
          </p:nvPr>
        </p:nvSpPr>
        <p:spPr>
          <a:xfrm>
            <a:off x="2554282" y="6092225"/>
            <a:ext cx="784469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j-lt"/>
                <a:ea typeface="+mn-ea"/>
                <a:cs typeface="+mn-cs"/>
              </a:rPr>
              <a:t>Steering Committee Membership</a:t>
            </a:r>
          </a:p>
        </p:txBody>
      </p:sp>
      <p:sp>
        <p:nvSpPr>
          <p:cNvPr id="5" name="TextBox 4">
            <a:extLst>
              <a:ext uri="{FF2B5EF4-FFF2-40B4-BE49-F238E27FC236}">
                <a16:creationId xmlns:a16="http://schemas.microsoft.com/office/drawing/2014/main" id="{BDDCC008-5C09-07B4-4F19-216C384F40C6}"/>
              </a:ext>
            </a:extLst>
          </p:cNvPr>
          <p:cNvSpPr txBox="1"/>
          <p:nvPr/>
        </p:nvSpPr>
        <p:spPr>
          <a:xfrm>
            <a:off x="1120141" y="417286"/>
            <a:ext cx="4442460" cy="3323987"/>
          </a:xfrm>
          <a:prstGeom prst="rect">
            <a:avLst/>
          </a:prstGeom>
          <a:noFill/>
        </p:spPr>
        <p:txBody>
          <a:bodyPr wrap="square" rtlCol="0">
            <a:spAutoFit/>
          </a:bodyPr>
          <a:lstStyle/>
          <a:p>
            <a:pPr>
              <a:spcAft>
                <a:spcPts val="1200"/>
              </a:spcAft>
            </a:pPr>
            <a:r>
              <a:rPr lang="en-US" sz="2400" b="1" dirty="0">
                <a:solidFill>
                  <a:srgbClr val="002060"/>
                </a:solidFill>
              </a:rPr>
              <a:t>FACULTY</a:t>
            </a:r>
          </a:p>
          <a:p>
            <a:pPr>
              <a:spcAft>
                <a:spcPts val="1200"/>
              </a:spcAft>
            </a:pPr>
            <a:r>
              <a:rPr lang="en-US" b="1" dirty="0">
                <a:solidFill>
                  <a:srgbClr val="291C58"/>
                </a:solidFill>
              </a:rPr>
              <a:t>Heather Bortfeld, </a:t>
            </a:r>
            <a:r>
              <a:rPr lang="en-US" dirty="0">
                <a:solidFill>
                  <a:srgbClr val="291C58"/>
                </a:solidFill>
              </a:rPr>
              <a:t>Steering Committee Chair, and SSHA faculty representative</a:t>
            </a:r>
            <a:endParaRPr lang="en-US" b="1" dirty="0">
              <a:solidFill>
                <a:srgbClr val="291C58"/>
              </a:solidFill>
            </a:endParaRPr>
          </a:p>
          <a:p>
            <a:pPr>
              <a:spcAft>
                <a:spcPts val="1200"/>
              </a:spcAft>
            </a:pPr>
            <a:r>
              <a:rPr lang="en-US" b="1" dirty="0">
                <a:solidFill>
                  <a:srgbClr val="291C58"/>
                </a:solidFill>
              </a:rPr>
              <a:t>Susan Varnot, </a:t>
            </a:r>
            <a:r>
              <a:rPr lang="en-US" dirty="0">
                <a:solidFill>
                  <a:srgbClr val="291C58"/>
                </a:solidFill>
              </a:rPr>
              <a:t>UGC representative</a:t>
            </a:r>
            <a:endParaRPr lang="en-US" b="1" dirty="0">
              <a:solidFill>
                <a:srgbClr val="291C58"/>
              </a:solidFill>
            </a:endParaRPr>
          </a:p>
          <a:p>
            <a:pPr>
              <a:spcAft>
                <a:spcPts val="1200"/>
              </a:spcAft>
            </a:pPr>
            <a:r>
              <a:rPr lang="en-US" b="1" dirty="0">
                <a:solidFill>
                  <a:srgbClr val="291C58"/>
                </a:solidFill>
              </a:rPr>
              <a:t>Harish Bhat, </a:t>
            </a:r>
            <a:r>
              <a:rPr lang="en-US" dirty="0">
                <a:solidFill>
                  <a:srgbClr val="291C58"/>
                </a:solidFill>
              </a:rPr>
              <a:t>GC representative</a:t>
            </a:r>
            <a:endParaRPr lang="en-US" b="1" dirty="0">
              <a:solidFill>
                <a:srgbClr val="291C58"/>
              </a:solidFill>
            </a:endParaRPr>
          </a:p>
          <a:p>
            <a:pPr>
              <a:spcAft>
                <a:spcPts val="1200"/>
              </a:spcAft>
            </a:pPr>
            <a:r>
              <a:rPr lang="en-US" b="1" dirty="0">
                <a:solidFill>
                  <a:srgbClr val="291C58"/>
                </a:solidFill>
              </a:rPr>
              <a:t>Pooja Chopra, </a:t>
            </a:r>
            <a:r>
              <a:rPr lang="en-US" dirty="0">
                <a:solidFill>
                  <a:srgbClr val="291C58"/>
                </a:solidFill>
              </a:rPr>
              <a:t>NSAC representative</a:t>
            </a:r>
            <a:endParaRPr lang="en-US" b="1" dirty="0">
              <a:solidFill>
                <a:srgbClr val="291C58"/>
              </a:solidFill>
            </a:endParaRPr>
          </a:p>
          <a:p>
            <a:pPr>
              <a:spcAft>
                <a:spcPts val="1200"/>
              </a:spcAft>
            </a:pPr>
            <a:r>
              <a:rPr lang="en-US" b="1" dirty="0">
                <a:solidFill>
                  <a:srgbClr val="291C58"/>
                </a:solidFill>
              </a:rPr>
              <a:t>Mukesh Singhal, </a:t>
            </a:r>
            <a:r>
              <a:rPr lang="en-US" dirty="0">
                <a:solidFill>
                  <a:srgbClr val="291C58"/>
                </a:solidFill>
              </a:rPr>
              <a:t>SoE faculty representative</a:t>
            </a:r>
            <a:endParaRPr lang="en-US" b="1" dirty="0">
              <a:solidFill>
                <a:srgbClr val="291C58"/>
              </a:solidFill>
            </a:endParaRPr>
          </a:p>
          <a:p>
            <a:pPr>
              <a:spcAft>
                <a:spcPts val="1200"/>
              </a:spcAft>
            </a:pPr>
            <a:r>
              <a:rPr lang="en-US" b="1" dirty="0">
                <a:solidFill>
                  <a:srgbClr val="291C58"/>
                </a:solidFill>
              </a:rPr>
              <a:t>Brian Utter, </a:t>
            </a:r>
            <a:r>
              <a:rPr lang="en-US" dirty="0">
                <a:solidFill>
                  <a:srgbClr val="291C58"/>
                </a:solidFill>
              </a:rPr>
              <a:t>SNS faculty representative</a:t>
            </a:r>
            <a:endParaRPr lang="en-US" b="1" dirty="0"/>
          </a:p>
        </p:txBody>
      </p:sp>
      <p:sp>
        <p:nvSpPr>
          <p:cNvPr id="3" name="TextBox 2">
            <a:extLst>
              <a:ext uri="{FF2B5EF4-FFF2-40B4-BE49-F238E27FC236}">
                <a16:creationId xmlns:a16="http://schemas.microsoft.com/office/drawing/2014/main" id="{B5F95FB0-12C4-0C7D-2F82-5D86E275709D}"/>
              </a:ext>
            </a:extLst>
          </p:cNvPr>
          <p:cNvSpPr txBox="1"/>
          <p:nvPr/>
        </p:nvSpPr>
        <p:spPr>
          <a:xfrm>
            <a:off x="6096000" y="488026"/>
            <a:ext cx="5778485" cy="3908762"/>
          </a:xfrm>
          <a:prstGeom prst="rect">
            <a:avLst/>
          </a:prstGeom>
          <a:noFill/>
        </p:spPr>
        <p:txBody>
          <a:bodyPr wrap="square" lIns="91440" tIns="45720" rIns="91440" bIns="45720" rtlCol="0" anchor="t">
            <a:spAutoFit/>
          </a:bodyPr>
          <a:lstStyle/>
          <a:p>
            <a:pPr>
              <a:spcAft>
                <a:spcPts val="1200"/>
              </a:spcAft>
            </a:pPr>
            <a:r>
              <a:rPr lang="en-US" sz="2400" b="1" dirty="0">
                <a:solidFill>
                  <a:srgbClr val="291C58"/>
                </a:solidFill>
              </a:rPr>
              <a:t>ADMINISTRATION</a:t>
            </a:r>
          </a:p>
          <a:p>
            <a:pPr>
              <a:spcAft>
                <a:spcPts val="1200"/>
              </a:spcAft>
            </a:pPr>
            <a:r>
              <a:rPr lang="en-US" b="1" dirty="0">
                <a:solidFill>
                  <a:srgbClr val="291C58"/>
                </a:solidFill>
              </a:rPr>
              <a:t>Amy Bergerson, </a:t>
            </a:r>
            <a:r>
              <a:rPr lang="en-US" dirty="0">
                <a:solidFill>
                  <a:srgbClr val="291C58"/>
                </a:solidFill>
              </a:rPr>
              <a:t>VPDUE</a:t>
            </a:r>
            <a:endParaRPr lang="en-US" b="1" dirty="0">
              <a:solidFill>
                <a:srgbClr val="291C58"/>
              </a:solidFill>
            </a:endParaRPr>
          </a:p>
          <a:p>
            <a:pPr>
              <a:spcAft>
                <a:spcPts val="1200"/>
              </a:spcAft>
            </a:pPr>
            <a:r>
              <a:rPr lang="en-US" b="1" dirty="0">
                <a:solidFill>
                  <a:srgbClr val="291C58"/>
                </a:solidFill>
              </a:rPr>
              <a:t>Hrant Hratchian, </a:t>
            </a:r>
            <a:r>
              <a:rPr lang="en-US" dirty="0">
                <a:solidFill>
                  <a:srgbClr val="291C58"/>
                </a:solidFill>
              </a:rPr>
              <a:t>VPDGE</a:t>
            </a:r>
            <a:endParaRPr lang="en-US" b="1" dirty="0">
              <a:solidFill>
                <a:srgbClr val="291C58"/>
              </a:solidFill>
            </a:endParaRPr>
          </a:p>
          <a:p>
            <a:pPr>
              <a:spcAft>
                <a:spcPts val="1200"/>
              </a:spcAft>
            </a:pPr>
            <a:r>
              <a:rPr lang="en-US" b="1" dirty="0">
                <a:solidFill>
                  <a:srgbClr val="291C58"/>
                </a:solidFill>
              </a:rPr>
              <a:t>Tonantzin Osequera, </a:t>
            </a:r>
            <a:r>
              <a:rPr lang="en-US" dirty="0">
                <a:solidFill>
                  <a:srgbClr val="291C58"/>
                </a:solidFill>
              </a:rPr>
              <a:t>VCSAE</a:t>
            </a:r>
            <a:endParaRPr lang="en-US" b="1" dirty="0">
              <a:solidFill>
                <a:srgbClr val="291C58"/>
              </a:solidFill>
            </a:endParaRPr>
          </a:p>
          <a:p>
            <a:pPr>
              <a:spcAft>
                <a:spcPts val="1200"/>
              </a:spcAft>
            </a:pPr>
            <a:r>
              <a:rPr lang="en-US" b="1" dirty="0">
                <a:solidFill>
                  <a:srgbClr val="291C58"/>
                </a:solidFill>
              </a:rPr>
              <a:t>Christiane Spitzmueller, </a:t>
            </a:r>
            <a:r>
              <a:rPr lang="en-US" dirty="0">
                <a:solidFill>
                  <a:srgbClr val="291C58"/>
                </a:solidFill>
              </a:rPr>
              <a:t>VPAAS</a:t>
            </a:r>
            <a:endParaRPr lang="en-US" b="1" dirty="0">
              <a:solidFill>
                <a:srgbClr val="291C58"/>
              </a:solidFill>
            </a:endParaRPr>
          </a:p>
          <a:p>
            <a:pPr>
              <a:spcAft>
                <a:spcPts val="1200"/>
              </a:spcAft>
            </a:pPr>
            <a:r>
              <a:rPr lang="en-US" b="1" dirty="0">
                <a:solidFill>
                  <a:srgbClr val="291C58"/>
                </a:solidFill>
              </a:rPr>
              <a:t>Sara Davidson-Squibb, </a:t>
            </a:r>
            <a:r>
              <a:rPr lang="en-US" dirty="0">
                <a:solidFill>
                  <a:srgbClr val="291C58"/>
                </a:solidFill>
              </a:rPr>
              <a:t>Associate University Librarian</a:t>
            </a:r>
            <a:endParaRPr lang="en-US" b="1" dirty="0">
              <a:solidFill>
                <a:srgbClr val="291C58"/>
              </a:solidFill>
            </a:endParaRPr>
          </a:p>
          <a:p>
            <a:pPr>
              <a:spcAft>
                <a:spcPts val="1200"/>
              </a:spcAft>
            </a:pPr>
            <a:r>
              <a:rPr lang="en-US" b="1" dirty="0">
                <a:solidFill>
                  <a:srgbClr val="291C58"/>
                </a:solidFill>
              </a:rPr>
              <a:t>Kurt Schnier, </a:t>
            </a:r>
            <a:r>
              <a:rPr lang="en-US" dirty="0">
                <a:solidFill>
                  <a:srgbClr val="291C58"/>
                </a:solidFill>
              </a:rPr>
              <a:t>VC/CFO</a:t>
            </a:r>
            <a:endParaRPr lang="en-US" b="1" dirty="0">
              <a:solidFill>
                <a:srgbClr val="291C58"/>
              </a:solidFill>
            </a:endParaRPr>
          </a:p>
          <a:p>
            <a:pPr>
              <a:spcAft>
                <a:spcPts val="1200"/>
              </a:spcAft>
            </a:pPr>
            <a:r>
              <a:rPr lang="en-US" b="1" dirty="0">
                <a:solidFill>
                  <a:srgbClr val="291C58"/>
                </a:solidFill>
              </a:rPr>
              <a:t>Delia Saenz, </a:t>
            </a:r>
            <a:r>
              <a:rPr lang="en-US" dirty="0">
                <a:solidFill>
                  <a:srgbClr val="291C58"/>
                </a:solidFill>
              </a:rPr>
              <a:t>VCEJIE</a:t>
            </a:r>
            <a:endParaRPr lang="en-US" b="1" dirty="0">
              <a:solidFill>
                <a:srgbClr val="291C58"/>
              </a:solidFill>
            </a:endParaRPr>
          </a:p>
          <a:p>
            <a:pPr>
              <a:spcAft>
                <a:spcPts val="1200"/>
              </a:spcAft>
            </a:pPr>
            <a:r>
              <a:rPr lang="en-US" b="1" dirty="0">
                <a:solidFill>
                  <a:srgbClr val="291C58"/>
                </a:solidFill>
              </a:rPr>
              <a:t>Laura Martin, </a:t>
            </a:r>
            <a:r>
              <a:rPr lang="en-US" dirty="0">
                <a:solidFill>
                  <a:srgbClr val="291C58"/>
                </a:solidFill>
              </a:rPr>
              <a:t>Accreditation Liaison Officer</a:t>
            </a:r>
            <a:endParaRPr lang="en-US" b="1" dirty="0">
              <a:solidFill>
                <a:srgbClr val="291C58"/>
              </a:solidFill>
            </a:endParaRPr>
          </a:p>
        </p:txBody>
      </p:sp>
      <p:cxnSp>
        <p:nvCxnSpPr>
          <p:cNvPr id="7" name="Straight Connector 6">
            <a:extLst>
              <a:ext uri="{FF2B5EF4-FFF2-40B4-BE49-F238E27FC236}">
                <a16:creationId xmlns:a16="http://schemas.microsoft.com/office/drawing/2014/main" id="{BD970E13-41E1-E5EB-0DAF-8C4A60E8BE45}"/>
              </a:ext>
              <a:ext uri="{C183D7F6-B498-43B3-948B-1728B52AA6E4}">
                <adec:decorative xmlns:adec="http://schemas.microsoft.com/office/drawing/2017/decorative" val="1"/>
              </a:ext>
            </a:extLst>
          </p:cNvPr>
          <p:cNvCxnSpPr>
            <a:cxnSpLocks/>
          </p:cNvCxnSpPr>
          <p:nvPr/>
        </p:nvCxnSpPr>
        <p:spPr>
          <a:xfrm>
            <a:off x="1239057" y="880516"/>
            <a:ext cx="4194682" cy="0"/>
          </a:xfrm>
          <a:prstGeom prst="line">
            <a:avLst/>
          </a:prstGeom>
          <a:ln w="44450">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70127F4-0C6B-AFD9-CE16-0BB1BABD1426}"/>
              </a:ext>
            </a:extLst>
          </p:cNvPr>
          <p:cNvSpPr txBox="1"/>
          <p:nvPr/>
        </p:nvSpPr>
        <p:spPr>
          <a:xfrm>
            <a:off x="1120140" y="4624220"/>
            <a:ext cx="2640951" cy="461665"/>
          </a:xfrm>
          <a:prstGeom prst="rect">
            <a:avLst/>
          </a:prstGeom>
          <a:noFill/>
        </p:spPr>
        <p:txBody>
          <a:bodyPr wrap="square" lIns="91440" tIns="45720" rIns="91440" bIns="45720" rtlCol="0" anchor="t">
            <a:spAutoFit/>
          </a:bodyPr>
          <a:lstStyle/>
          <a:p>
            <a:pPr>
              <a:spcAft>
                <a:spcPts val="1200"/>
              </a:spcAft>
            </a:pPr>
            <a:r>
              <a:rPr lang="en-US" sz="2400" b="1" cap="all" dirty="0">
                <a:solidFill>
                  <a:srgbClr val="002060"/>
                </a:solidFill>
              </a:rPr>
              <a:t>Students</a:t>
            </a:r>
            <a:endParaRPr lang="en-US" sz="2400" dirty="0">
              <a:solidFill>
                <a:srgbClr val="002060"/>
              </a:solidFill>
              <a:ea typeface="Calibri"/>
              <a:cs typeface="Calibri"/>
            </a:endParaRPr>
          </a:p>
        </p:txBody>
      </p:sp>
      <p:sp>
        <p:nvSpPr>
          <p:cNvPr id="4" name="TextBox 3">
            <a:extLst>
              <a:ext uri="{FF2B5EF4-FFF2-40B4-BE49-F238E27FC236}">
                <a16:creationId xmlns:a16="http://schemas.microsoft.com/office/drawing/2014/main" id="{9CAC8533-1DFF-A3D9-56D8-4BD337D1D613}"/>
              </a:ext>
            </a:extLst>
          </p:cNvPr>
          <p:cNvSpPr txBox="1"/>
          <p:nvPr/>
        </p:nvSpPr>
        <p:spPr>
          <a:xfrm>
            <a:off x="1078316" y="5202476"/>
            <a:ext cx="4282269" cy="800219"/>
          </a:xfrm>
          <a:prstGeom prst="rect">
            <a:avLst/>
          </a:prstGeom>
          <a:noFill/>
        </p:spPr>
        <p:txBody>
          <a:bodyPr wrap="square" lIns="91440" tIns="45720" rIns="91440" bIns="45720" rtlCol="0" anchor="t">
            <a:spAutoFit/>
          </a:bodyPr>
          <a:lstStyle/>
          <a:p>
            <a:pPr>
              <a:spcAft>
                <a:spcPts val="1200"/>
              </a:spcAft>
            </a:pPr>
            <a:r>
              <a:rPr lang="en-US" b="1" dirty="0">
                <a:solidFill>
                  <a:srgbClr val="002060"/>
                </a:solidFill>
              </a:rPr>
              <a:t>Mistura Bankole, </a:t>
            </a:r>
            <a:r>
              <a:rPr lang="en-US" dirty="0">
                <a:solidFill>
                  <a:srgbClr val="002060"/>
                </a:solidFill>
              </a:rPr>
              <a:t>ASUCM</a:t>
            </a:r>
            <a:r>
              <a:rPr lang="en-US" dirty="0">
                <a:solidFill>
                  <a:srgbClr val="FF0000"/>
                </a:solidFill>
              </a:rPr>
              <a:t>	</a:t>
            </a:r>
            <a:endParaRPr lang="en-US" dirty="0"/>
          </a:p>
          <a:p>
            <a:pPr>
              <a:spcAft>
                <a:spcPts val="1200"/>
              </a:spcAft>
            </a:pPr>
            <a:r>
              <a:rPr lang="en-US" b="1" dirty="0">
                <a:solidFill>
                  <a:srgbClr val="002060"/>
                </a:solidFill>
              </a:rPr>
              <a:t>Victoria Davis, </a:t>
            </a:r>
            <a:r>
              <a:rPr lang="en-US" dirty="0">
                <a:solidFill>
                  <a:srgbClr val="002060"/>
                </a:solidFill>
              </a:rPr>
              <a:t>GSA</a:t>
            </a:r>
            <a:endParaRPr lang="en-US" dirty="0"/>
          </a:p>
        </p:txBody>
      </p:sp>
      <p:cxnSp>
        <p:nvCxnSpPr>
          <p:cNvPr id="10" name="Straight Connector 9">
            <a:extLst>
              <a:ext uri="{FF2B5EF4-FFF2-40B4-BE49-F238E27FC236}">
                <a16:creationId xmlns:a16="http://schemas.microsoft.com/office/drawing/2014/main" id="{5B63CD4F-02A1-7FB3-6DF9-FEC4CD5A65CA}"/>
              </a:ext>
              <a:ext uri="{C183D7F6-B498-43B3-948B-1728B52AA6E4}">
                <adec:decorative xmlns:adec="http://schemas.microsoft.com/office/drawing/2017/decorative" val="1"/>
              </a:ext>
            </a:extLst>
          </p:cNvPr>
          <p:cNvCxnSpPr>
            <a:cxnSpLocks/>
          </p:cNvCxnSpPr>
          <p:nvPr/>
        </p:nvCxnSpPr>
        <p:spPr>
          <a:xfrm>
            <a:off x="6096000" y="907532"/>
            <a:ext cx="4194682" cy="0"/>
          </a:xfrm>
          <a:prstGeom prst="line">
            <a:avLst/>
          </a:prstGeom>
          <a:ln w="444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7599B42-8530-E573-1DD7-035CB0A0D9D6}"/>
              </a:ext>
              <a:ext uri="{C183D7F6-B498-43B3-948B-1728B52AA6E4}">
                <adec:decorative xmlns:adec="http://schemas.microsoft.com/office/drawing/2017/decorative" val="1"/>
              </a:ext>
            </a:extLst>
          </p:cNvPr>
          <p:cNvCxnSpPr>
            <a:cxnSpLocks/>
          </p:cNvCxnSpPr>
          <p:nvPr/>
        </p:nvCxnSpPr>
        <p:spPr>
          <a:xfrm flipV="1">
            <a:off x="1150620" y="5081574"/>
            <a:ext cx="4278312" cy="31750"/>
          </a:xfrm>
          <a:prstGeom prst="line">
            <a:avLst/>
          </a:prstGeom>
          <a:ln w="44450">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DD75B6E-A7B2-68A2-64DC-EF8E8725F3F7}"/>
              </a:ext>
            </a:extLst>
          </p:cNvPr>
          <p:cNvSpPr txBox="1"/>
          <p:nvPr/>
        </p:nvSpPr>
        <p:spPr>
          <a:xfrm>
            <a:off x="6143521" y="4554899"/>
            <a:ext cx="2640951" cy="461665"/>
          </a:xfrm>
          <a:prstGeom prst="rect">
            <a:avLst/>
          </a:prstGeom>
          <a:noFill/>
        </p:spPr>
        <p:txBody>
          <a:bodyPr wrap="square" lIns="91440" tIns="45720" rIns="91440" bIns="45720" rtlCol="0" anchor="t">
            <a:spAutoFit/>
          </a:bodyPr>
          <a:lstStyle/>
          <a:p>
            <a:pPr>
              <a:spcAft>
                <a:spcPts val="1200"/>
              </a:spcAft>
            </a:pPr>
            <a:r>
              <a:rPr lang="en-US" sz="2400" b="1" cap="all" dirty="0">
                <a:solidFill>
                  <a:srgbClr val="291C58"/>
                </a:solidFill>
              </a:rPr>
              <a:t>SUPPORT STAFF</a:t>
            </a:r>
            <a:endParaRPr lang="en-US" sz="2400" dirty="0">
              <a:solidFill>
                <a:srgbClr val="FF0000"/>
              </a:solidFill>
              <a:ea typeface="Calibri"/>
              <a:cs typeface="Calibri"/>
            </a:endParaRPr>
          </a:p>
        </p:txBody>
      </p:sp>
      <p:sp>
        <p:nvSpPr>
          <p:cNvPr id="14" name="TextBox 13">
            <a:extLst>
              <a:ext uri="{FF2B5EF4-FFF2-40B4-BE49-F238E27FC236}">
                <a16:creationId xmlns:a16="http://schemas.microsoft.com/office/drawing/2014/main" id="{89DC861C-5F9E-A11F-8D21-F171A216D1B4}"/>
              </a:ext>
            </a:extLst>
          </p:cNvPr>
          <p:cNvSpPr txBox="1"/>
          <p:nvPr/>
        </p:nvSpPr>
        <p:spPr>
          <a:xfrm>
            <a:off x="6139711" y="5196004"/>
            <a:ext cx="6103466" cy="646331"/>
          </a:xfrm>
          <a:prstGeom prst="rect">
            <a:avLst/>
          </a:prstGeom>
          <a:noFill/>
        </p:spPr>
        <p:txBody>
          <a:bodyPr wrap="none" rtlCol="0">
            <a:spAutoFit/>
          </a:bodyPr>
          <a:lstStyle/>
          <a:p>
            <a:r>
              <a:rPr lang="en-US" b="1" dirty="0">
                <a:solidFill>
                  <a:srgbClr val="291C58"/>
                </a:solidFill>
                <a:ea typeface="Calibri"/>
                <a:cs typeface="Calibri"/>
              </a:rPr>
              <a:t>Naoko Kada, </a:t>
            </a:r>
            <a:r>
              <a:rPr lang="en-US" dirty="0">
                <a:solidFill>
                  <a:srgbClr val="291C58"/>
                </a:solidFill>
                <a:ea typeface="Calibri"/>
                <a:cs typeface="Calibri"/>
              </a:rPr>
              <a:t>Coordinator for Academic Program Development</a:t>
            </a:r>
          </a:p>
          <a:p>
            <a:endParaRPr lang="en-US" dirty="0"/>
          </a:p>
        </p:txBody>
      </p:sp>
      <p:cxnSp>
        <p:nvCxnSpPr>
          <p:cNvPr id="17" name="Straight Connector 16">
            <a:extLst>
              <a:ext uri="{FF2B5EF4-FFF2-40B4-BE49-F238E27FC236}">
                <a16:creationId xmlns:a16="http://schemas.microsoft.com/office/drawing/2014/main" id="{E1EB543D-D86D-58BD-11CC-7B49B94FF9AA}"/>
              </a:ext>
              <a:ext uri="{C183D7F6-B498-43B3-948B-1728B52AA6E4}">
                <adec:decorative xmlns:adec="http://schemas.microsoft.com/office/drawing/2017/decorative" val="1"/>
              </a:ext>
            </a:extLst>
          </p:cNvPr>
          <p:cNvCxnSpPr>
            <a:cxnSpLocks/>
          </p:cNvCxnSpPr>
          <p:nvPr/>
        </p:nvCxnSpPr>
        <p:spPr>
          <a:xfrm flipV="1">
            <a:off x="6174001" y="5025012"/>
            <a:ext cx="4278312" cy="31750"/>
          </a:xfrm>
          <a:prstGeom prst="line">
            <a:avLst/>
          </a:prstGeom>
          <a:ln w="44450">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671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82333-6E97-3438-253E-F12C413FDE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0DD1E-9967-DF0B-0786-E5DC9083DC68}"/>
              </a:ext>
            </a:extLst>
          </p:cNvPr>
          <p:cNvSpPr txBox="1">
            <a:spLocks noGrp="1"/>
          </p:cNvSpPr>
          <p:nvPr>
            <p:ph type="title" idx="4294967295"/>
          </p:nvPr>
        </p:nvSpPr>
        <p:spPr>
          <a:xfrm>
            <a:off x="493064" y="376003"/>
            <a:ext cx="103273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mj-lt"/>
                <a:ea typeface="+mn-ea"/>
                <a:cs typeface="+mn-cs"/>
              </a:rPr>
              <a:t>AY25-26 WSCUC Steering Committee Accomplishments </a:t>
            </a:r>
          </a:p>
        </p:txBody>
      </p:sp>
      <p:cxnSp>
        <p:nvCxnSpPr>
          <p:cNvPr id="4" name="Straight Connector 3">
            <a:extLst>
              <a:ext uri="{FF2B5EF4-FFF2-40B4-BE49-F238E27FC236}">
                <a16:creationId xmlns:a16="http://schemas.microsoft.com/office/drawing/2014/main" id="{9718EF0F-3DB3-4D33-DD0D-25B11F52503F}"/>
              </a:ext>
              <a:ext uri="{C183D7F6-B498-43B3-948B-1728B52AA6E4}">
                <adec:decorative xmlns:adec="http://schemas.microsoft.com/office/drawing/2017/decorative" val="1"/>
              </a:ext>
            </a:extLst>
          </p:cNvPr>
          <p:cNvCxnSpPr>
            <a:cxnSpLocks/>
          </p:cNvCxnSpPr>
          <p:nvPr/>
        </p:nvCxnSpPr>
        <p:spPr>
          <a:xfrm>
            <a:off x="589122" y="964789"/>
            <a:ext cx="2370646" cy="0"/>
          </a:xfrm>
          <a:prstGeom prst="line">
            <a:avLst/>
          </a:prstGeom>
          <a:ln w="381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CC8C3BCC-8AB2-B7C3-BCDA-0FFEDC4DFAA1}"/>
              </a:ext>
            </a:extLst>
          </p:cNvPr>
          <p:cNvSpPr txBox="1"/>
          <p:nvPr/>
        </p:nvSpPr>
        <p:spPr>
          <a:xfrm>
            <a:off x="264336" y="1828800"/>
            <a:ext cx="4706894" cy="2862322"/>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000" dirty="0">
                <a:solidFill>
                  <a:srgbClr val="002060"/>
                </a:solidFill>
              </a:rPr>
              <a:t>Evaluated progress on prior commission recommendations</a:t>
            </a:r>
          </a:p>
          <a:p>
            <a:pPr marL="342900" indent="-342900">
              <a:spcAft>
                <a:spcPts val="1200"/>
              </a:spcAft>
              <a:buFont typeface="Arial" panose="020B0604020202020204" pitchFamily="34" charset="0"/>
              <a:buChar char="•"/>
            </a:pPr>
            <a:r>
              <a:rPr lang="en-US" sz="2000" dirty="0">
                <a:solidFill>
                  <a:srgbClr val="002060"/>
                </a:solidFill>
              </a:rPr>
              <a:t>Completed a draft </a:t>
            </a:r>
            <a:r>
              <a:rPr lang="en-US" sz="2000" i="1" dirty="0">
                <a:solidFill>
                  <a:srgbClr val="002060"/>
                </a:solidFill>
              </a:rPr>
              <a:t>Review Under the WSCUC Standards </a:t>
            </a:r>
            <a:r>
              <a:rPr lang="en-US" sz="2000" dirty="0">
                <a:solidFill>
                  <a:srgbClr val="002060"/>
                </a:solidFill>
              </a:rPr>
              <a:t>and identified needed actions</a:t>
            </a:r>
            <a:endParaRPr lang="en-US" sz="2000" i="1" dirty="0">
              <a:solidFill>
                <a:srgbClr val="002060"/>
              </a:solidFill>
            </a:endParaRPr>
          </a:p>
          <a:p>
            <a:pPr marL="342900" indent="-342900">
              <a:spcAft>
                <a:spcPts val="1200"/>
              </a:spcAft>
              <a:buFont typeface="Arial" panose="020B0604020202020204" pitchFamily="34" charset="0"/>
              <a:buChar char="•"/>
            </a:pPr>
            <a:r>
              <a:rPr lang="en-US" sz="2000" dirty="0">
                <a:solidFill>
                  <a:srgbClr val="002060"/>
                </a:solidFill>
              </a:rPr>
              <a:t>Identified evidence and content for the essay on each standard and initiated outlines for each essay </a:t>
            </a:r>
          </a:p>
        </p:txBody>
      </p:sp>
      <p:sp>
        <p:nvSpPr>
          <p:cNvPr id="8" name="Rectangle 1">
            <a:extLst>
              <a:ext uri="{FF2B5EF4-FFF2-40B4-BE49-F238E27FC236}">
                <a16:creationId xmlns:a16="http://schemas.microsoft.com/office/drawing/2014/main" id="{26C08A07-8E36-72F3-AD14-325F42DEE31B}"/>
              </a:ext>
            </a:extLst>
          </p:cNvPr>
          <p:cNvSpPr>
            <a:spLocks noChangeArrowheads="1"/>
          </p:cNvSpPr>
          <p:nvPr/>
        </p:nvSpPr>
        <p:spPr bwMode="auto">
          <a:xfrm>
            <a:off x="5199958" y="1120675"/>
            <a:ext cx="6708213" cy="4616648"/>
          </a:xfrm>
          <a:prstGeom prst="rect">
            <a:avLst/>
          </a:prstGeom>
          <a:noFill/>
          <a:ln w="9525">
            <a:solidFill>
              <a:schemeClr val="accent4">
                <a:lumMod val="7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ts val="1200"/>
              </a:spcAft>
              <a:buClrTx/>
              <a:buSzTx/>
              <a:tabLst/>
            </a:pPr>
            <a:r>
              <a:rPr kumimoji="0" lang="en-US" altLang="en-US" sz="1800" b="0" i="0" u="none" strike="noStrike" cap="none" normalizeH="0" baseline="0" dirty="0">
                <a:ln>
                  <a:noFill/>
                </a:ln>
                <a:solidFill>
                  <a:srgbClr val="002060"/>
                </a:solidFill>
                <a:effectLst/>
              </a:rPr>
              <a:t>Section A: Introduction – Institutional Context and </a:t>
            </a:r>
            <a:r>
              <a:rPr kumimoji="0" lang="en-US" altLang="en-US" sz="1800" i="0" u="none" strike="noStrike" cap="none" normalizeH="0" baseline="0" dirty="0">
                <a:ln>
                  <a:noFill/>
                </a:ln>
                <a:solidFill>
                  <a:srgbClr val="002060"/>
                </a:solidFill>
                <a:effectLst/>
              </a:rPr>
              <a:t>Response to Previous Commission Actions </a:t>
            </a:r>
          </a:p>
          <a:p>
            <a:pPr marL="0" marR="0" lvl="0" indent="0" algn="l" defTabSz="914400" rtl="0" eaLnBrk="0" fontAlgn="base" latinLnBrk="0" hangingPunct="0">
              <a:lnSpc>
                <a:spcPct val="100000"/>
              </a:lnSpc>
              <a:spcBef>
                <a:spcPct val="0"/>
              </a:spcBef>
              <a:spcAft>
                <a:spcPts val="1200"/>
              </a:spcAft>
              <a:buClrTx/>
              <a:buSzTx/>
              <a:tabLst/>
            </a:pPr>
            <a:r>
              <a:rPr kumimoji="0" lang="en-US" altLang="en-US" sz="1800" b="0" i="0" u="none" strike="noStrike" cap="none" normalizeH="0" baseline="0" dirty="0">
                <a:ln>
                  <a:noFill/>
                </a:ln>
                <a:solidFill>
                  <a:srgbClr val="002060"/>
                </a:solidFill>
                <a:effectLst/>
              </a:rPr>
              <a:t>Section B: Institutional Essays </a:t>
            </a:r>
          </a:p>
          <a:p>
            <a:pPr marL="742950" lvl="1" indent="-285750" eaLnBrk="0" fontAlgn="base" hangingPunct="0">
              <a:spcBef>
                <a:spcPct val="0"/>
              </a:spcBef>
              <a:spcAft>
                <a:spcPts val="1200"/>
              </a:spcAft>
              <a:buFont typeface="Arial" panose="020B0604020202020204" pitchFamily="34" charset="0"/>
              <a:buChar char="•"/>
            </a:pPr>
            <a:r>
              <a:rPr kumimoji="0" lang="en-US" altLang="en-US" b="0" i="0" u="none" strike="noStrike" cap="none" normalizeH="0" baseline="0" dirty="0">
                <a:ln>
                  <a:noFill/>
                </a:ln>
                <a:solidFill>
                  <a:srgbClr val="002060"/>
                </a:solidFill>
                <a:effectLst/>
              </a:rPr>
              <a:t>Standard 1 – Defining Institutional Mission and Acting with Integrity </a:t>
            </a:r>
          </a:p>
          <a:p>
            <a:pPr marL="742950" lvl="1" indent="-285750" eaLnBrk="0" fontAlgn="base" hangingPunct="0">
              <a:spcBef>
                <a:spcPct val="0"/>
              </a:spcBef>
              <a:spcAft>
                <a:spcPts val="1200"/>
              </a:spcAft>
              <a:buFont typeface="Arial" panose="020B0604020202020204" pitchFamily="34" charset="0"/>
              <a:buChar char="•"/>
            </a:pPr>
            <a:r>
              <a:rPr kumimoji="0" lang="en-US" altLang="en-US" i="0" u="none" strike="noStrike" cap="none" normalizeH="0" baseline="0" dirty="0">
                <a:ln>
                  <a:noFill/>
                </a:ln>
                <a:solidFill>
                  <a:srgbClr val="002060"/>
                </a:solidFill>
                <a:effectLst/>
              </a:rPr>
              <a:t>Standard 2 – Achieving Educational Objectives and Student Success </a:t>
            </a:r>
          </a:p>
          <a:p>
            <a:pPr marL="742950" lvl="1" indent="-285750" eaLnBrk="0" fontAlgn="base" hangingPunct="0">
              <a:spcBef>
                <a:spcPct val="0"/>
              </a:spcBef>
              <a:spcAft>
                <a:spcPts val="1200"/>
              </a:spcAft>
              <a:buFont typeface="Arial" panose="020B0604020202020204" pitchFamily="34" charset="0"/>
              <a:buChar char="•"/>
            </a:pPr>
            <a:r>
              <a:rPr kumimoji="0" lang="en-US" altLang="en-US" i="0" u="none" strike="noStrike" cap="none" normalizeH="0" baseline="0" dirty="0">
                <a:ln>
                  <a:noFill/>
                </a:ln>
                <a:solidFill>
                  <a:srgbClr val="002060"/>
                </a:solidFill>
                <a:effectLst/>
              </a:rPr>
              <a:t>Standard 3 – Assuring Resources and Organizational Structures </a:t>
            </a:r>
          </a:p>
          <a:p>
            <a:pPr marL="742950" lvl="1" indent="-285750" eaLnBrk="0" fontAlgn="base" hangingPunct="0">
              <a:spcBef>
                <a:spcPct val="0"/>
              </a:spcBef>
              <a:spcAft>
                <a:spcPts val="1200"/>
              </a:spcAft>
              <a:buFont typeface="Arial" panose="020B0604020202020204" pitchFamily="34" charset="0"/>
              <a:buChar char="•"/>
            </a:pPr>
            <a:r>
              <a:rPr lang="en-US" altLang="en-US" dirty="0">
                <a:solidFill>
                  <a:srgbClr val="002060"/>
                </a:solidFill>
              </a:rPr>
              <a:t>Standard 4 – Creating an Institution Committed to Quality Assurance and Improvement </a:t>
            </a:r>
          </a:p>
          <a:p>
            <a:pPr marL="0" marR="0" lvl="0" indent="0" algn="l" defTabSz="914400" rtl="0" eaLnBrk="0" fontAlgn="base" latinLnBrk="0" hangingPunct="0">
              <a:lnSpc>
                <a:spcPct val="100000"/>
              </a:lnSpc>
              <a:spcBef>
                <a:spcPct val="0"/>
              </a:spcBef>
              <a:spcAft>
                <a:spcPts val="1200"/>
              </a:spcAft>
              <a:buClrTx/>
              <a:buSzTx/>
              <a:tabLst/>
            </a:pPr>
            <a:r>
              <a:rPr kumimoji="0" lang="en-US" altLang="en-US" sz="1800" b="0" i="0" u="none" strike="noStrike" cap="none" normalizeH="0" baseline="0" dirty="0">
                <a:ln>
                  <a:noFill/>
                </a:ln>
                <a:solidFill>
                  <a:srgbClr val="002060"/>
                </a:solidFill>
                <a:effectLst/>
              </a:rPr>
              <a:t>Section C: Reflections – Synthesis of Insights as a Result of the Reaffirmation Process </a:t>
            </a:r>
          </a:p>
        </p:txBody>
      </p:sp>
    </p:spTree>
    <p:extLst>
      <p:ext uri="{BB962C8B-B14F-4D97-AF65-F5344CB8AC3E}">
        <p14:creationId xmlns:p14="http://schemas.microsoft.com/office/powerpoint/2010/main" val="2660487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BC8C2-8400-33DD-2C05-2E5922E27A2D}"/>
              </a:ext>
            </a:extLst>
          </p:cNvPr>
          <p:cNvSpPr txBox="1">
            <a:spLocks noGrp="1"/>
          </p:cNvSpPr>
          <p:nvPr>
            <p:ph type="title" idx="4294967295"/>
          </p:nvPr>
        </p:nvSpPr>
        <p:spPr>
          <a:xfrm>
            <a:off x="381000" y="304800"/>
            <a:ext cx="9296400" cy="5693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002060"/>
                </a:solidFill>
                <a:effectLst/>
                <a:uLnTx/>
                <a:uFillTx/>
                <a:latin typeface="+mj-lt"/>
                <a:ea typeface="+mn-ea"/>
                <a:cs typeface="+mn-cs"/>
              </a:rPr>
              <a:t>Compliance with 2023 WSCUC Standards</a:t>
            </a:r>
          </a:p>
        </p:txBody>
      </p:sp>
      <p:sp>
        <p:nvSpPr>
          <p:cNvPr id="4" name="Text Box 3">
            <a:extLst>
              <a:ext uri="{FF2B5EF4-FFF2-40B4-BE49-F238E27FC236}">
                <a16:creationId xmlns:a16="http://schemas.microsoft.com/office/drawing/2014/main" id="{F43180FE-7EA9-9EEB-48D4-14D5F315790D}"/>
              </a:ext>
            </a:extLst>
          </p:cNvPr>
          <p:cNvSpPr txBox="1"/>
          <p:nvPr/>
        </p:nvSpPr>
        <p:spPr>
          <a:xfrm>
            <a:off x="228600" y="1229673"/>
            <a:ext cx="2695353" cy="559773"/>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indent="-342900">
              <a:lnSpc>
                <a:spcPct val="107000"/>
              </a:lnSpc>
              <a:spcAft>
                <a:spcPts val="800"/>
              </a:spcAft>
              <a:buFont typeface="Arial" panose="020B0604020202020204" pitchFamily="34" charset="0"/>
              <a:buChar char="•"/>
            </a:pPr>
            <a:r>
              <a:rPr lang="en-US" sz="2400" dirty="0">
                <a:solidFill>
                  <a:srgbClr val="002060"/>
                </a:solidFill>
                <a:latin typeface="Calibri" panose="020F0502020204030204" pitchFamily="34" charset="0"/>
                <a:ea typeface="Calibri" panose="020F0502020204030204" pitchFamily="34" charset="0"/>
              </a:rPr>
              <a:t>85% of 40 </a:t>
            </a:r>
            <a:r>
              <a:rPr lang="en-US" sz="2400" i="1" dirty="0">
                <a:solidFill>
                  <a:srgbClr val="002060"/>
                </a:solidFill>
                <a:latin typeface="Calibri" panose="020F0502020204030204" pitchFamily="34" charset="0"/>
                <a:ea typeface="Calibri" panose="020F0502020204030204" pitchFamily="34" charset="0"/>
              </a:rPr>
              <a:t>Criteria for Review </a:t>
            </a:r>
            <a:r>
              <a:rPr lang="en-US" sz="2400" dirty="0">
                <a:solidFill>
                  <a:srgbClr val="002060"/>
                </a:solidFill>
                <a:latin typeface="Calibri" panose="020F0502020204030204" pitchFamily="34" charset="0"/>
                <a:ea typeface="Calibri" panose="020F0502020204030204" pitchFamily="34" charset="0"/>
              </a:rPr>
              <a:t>(CFR)</a:t>
            </a:r>
            <a:r>
              <a:rPr lang="en-US" sz="2400" i="1" dirty="0">
                <a:solidFill>
                  <a:srgbClr val="002060"/>
                </a:solidFill>
                <a:latin typeface="Calibri" panose="020F0502020204030204" pitchFamily="34" charset="0"/>
                <a:ea typeface="Calibri" panose="020F0502020204030204" pitchFamily="34" charset="0"/>
              </a:rPr>
              <a:t> </a:t>
            </a:r>
            <a:r>
              <a:rPr lang="en-US" sz="2400" dirty="0">
                <a:solidFill>
                  <a:srgbClr val="002060"/>
                </a:solidFill>
                <a:latin typeface="Calibri" panose="020F0502020204030204" pitchFamily="34" charset="0"/>
                <a:ea typeface="Calibri" panose="020F0502020204030204" pitchFamily="34" charset="0"/>
              </a:rPr>
              <a:t>rated on average </a:t>
            </a:r>
            <a:r>
              <a:rPr lang="en-US" sz="2400" i="1" dirty="0">
                <a:solidFill>
                  <a:srgbClr val="002060"/>
                </a:solidFill>
                <a:latin typeface="Calibri" panose="020F0502020204030204" pitchFamily="34" charset="0"/>
                <a:ea typeface="Calibri" panose="020F0502020204030204" pitchFamily="34" charset="0"/>
              </a:rPr>
              <a:t>B+</a:t>
            </a:r>
            <a:r>
              <a:rPr lang="en-US" sz="2400" dirty="0">
                <a:solidFill>
                  <a:srgbClr val="002060"/>
                </a:solidFill>
                <a:latin typeface="Calibri" panose="020F0502020204030204" pitchFamily="34" charset="0"/>
                <a:ea typeface="Calibri" panose="020F0502020204030204" pitchFamily="34" charset="0"/>
              </a:rPr>
              <a:t> </a:t>
            </a:r>
            <a:r>
              <a:rPr lang="en-US" sz="2400" i="1" dirty="0">
                <a:solidFill>
                  <a:srgbClr val="002060"/>
                </a:solidFill>
                <a:latin typeface="Calibri" panose="020F0502020204030204" pitchFamily="34" charset="0"/>
                <a:ea typeface="Calibri" panose="020F0502020204030204" pitchFamily="34" charset="0"/>
              </a:rPr>
              <a:t>or higher </a:t>
            </a:r>
            <a:r>
              <a:rPr lang="en-US" sz="2400" dirty="0">
                <a:solidFill>
                  <a:srgbClr val="002060"/>
                </a:solidFill>
                <a:latin typeface="Calibri" panose="020F0502020204030204" pitchFamily="34" charset="0"/>
                <a:ea typeface="Calibri" panose="020F0502020204030204" pitchFamily="34" charset="0"/>
              </a:rPr>
              <a:t>by campus Subject Matter Experts</a:t>
            </a:r>
          </a:p>
        </p:txBody>
      </p:sp>
      <p:cxnSp>
        <p:nvCxnSpPr>
          <p:cNvPr id="5" name="Straight Connector 4">
            <a:extLst>
              <a:ext uri="{FF2B5EF4-FFF2-40B4-BE49-F238E27FC236}">
                <a16:creationId xmlns:a16="http://schemas.microsoft.com/office/drawing/2014/main" id="{7D041182-86C0-E617-D3C3-4BE20954862E}"/>
              </a:ext>
              <a:ext uri="{C183D7F6-B498-43B3-948B-1728B52AA6E4}">
                <adec:decorative xmlns:adec="http://schemas.microsoft.com/office/drawing/2017/decorative" val="1"/>
              </a:ext>
            </a:extLst>
          </p:cNvPr>
          <p:cNvCxnSpPr>
            <a:cxnSpLocks/>
          </p:cNvCxnSpPr>
          <p:nvPr/>
        </p:nvCxnSpPr>
        <p:spPr>
          <a:xfrm>
            <a:off x="498611" y="881033"/>
            <a:ext cx="2370646" cy="0"/>
          </a:xfrm>
          <a:prstGeom prst="line">
            <a:avLst/>
          </a:prstGeom>
          <a:ln w="38100">
            <a:solidFill>
              <a:srgbClr val="C09001"/>
            </a:solidFill>
          </a:ln>
        </p:spPr>
        <p:style>
          <a:lnRef idx="1">
            <a:schemeClr val="accent1"/>
          </a:lnRef>
          <a:fillRef idx="0">
            <a:schemeClr val="accent1"/>
          </a:fillRef>
          <a:effectRef idx="0">
            <a:schemeClr val="accent1"/>
          </a:effectRef>
          <a:fontRef idx="minor">
            <a:schemeClr val="tx1"/>
          </a:fontRef>
        </p:style>
      </p:cxnSp>
      <p:sp>
        <p:nvSpPr>
          <p:cNvPr id="7" name="Text Box 3">
            <a:extLst>
              <a:ext uri="{FF2B5EF4-FFF2-40B4-BE49-F238E27FC236}">
                <a16:creationId xmlns:a16="http://schemas.microsoft.com/office/drawing/2014/main" id="{3C919647-D59B-B784-5254-F48B68FF1B4E}"/>
              </a:ext>
            </a:extLst>
          </p:cNvPr>
          <p:cNvSpPr txBox="1"/>
          <p:nvPr/>
        </p:nvSpPr>
        <p:spPr>
          <a:xfrm>
            <a:off x="228600" y="4319011"/>
            <a:ext cx="2486247" cy="1499087"/>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342900" indent="-342900">
              <a:lnSpc>
                <a:spcPct val="107000"/>
              </a:lnSpc>
              <a:spcAft>
                <a:spcPts val="800"/>
              </a:spcAft>
              <a:buFont typeface="Arial" panose="020B0604020202020204" pitchFamily="34" charset="0"/>
              <a:buChar char="•"/>
            </a:pPr>
            <a:r>
              <a:rPr lang="en-US" sz="2400" dirty="0">
                <a:solidFill>
                  <a:srgbClr val="002060"/>
                </a:solidFill>
              </a:rPr>
              <a:t>6 CFR received average ratings of B or B-. </a:t>
            </a:r>
            <a:endParaRPr lang="en-US" sz="2400" dirty="0">
              <a:solidFill>
                <a:srgbClr val="002060"/>
              </a:solidFill>
              <a:latin typeface="Calibri" panose="020F0502020204030204" pitchFamily="34" charset="0"/>
              <a:ea typeface="Calibri" panose="020F0502020204030204" pitchFamily="34" charset="0"/>
            </a:endParaRPr>
          </a:p>
        </p:txBody>
      </p:sp>
      <p:pic>
        <p:nvPicPr>
          <p:cNvPr id="3" name="Picture 2" descr="A figure that shows that UC Merced did well on the majority of Criteria for Review, with 60% scoring A, 35% scoring B, and only 5% scoring B-. None scored C or lower.">
            <a:extLst>
              <a:ext uri="{FF2B5EF4-FFF2-40B4-BE49-F238E27FC236}">
                <a16:creationId xmlns:a16="http://schemas.microsoft.com/office/drawing/2014/main" id="{57C9242D-6123-D70B-648A-306A27016053}"/>
              </a:ext>
            </a:extLst>
          </p:cNvPr>
          <p:cNvPicPr>
            <a:picLocks noChangeAspect="1"/>
          </p:cNvPicPr>
          <p:nvPr/>
        </p:nvPicPr>
        <p:blipFill>
          <a:blip r:embed="rId3"/>
          <a:stretch>
            <a:fillRect/>
          </a:stretch>
        </p:blipFill>
        <p:spPr>
          <a:xfrm>
            <a:off x="3048000" y="1509560"/>
            <a:ext cx="8948410" cy="3838879"/>
          </a:xfrm>
          <a:prstGeom prst="rect">
            <a:avLst/>
          </a:prstGeom>
          <a:ln>
            <a:solidFill>
              <a:prstClr val="black"/>
            </a:solidFill>
          </a:ln>
        </p:spPr>
      </p:pic>
    </p:spTree>
    <p:extLst>
      <p:ext uri="{BB962C8B-B14F-4D97-AF65-F5344CB8AC3E}">
        <p14:creationId xmlns:p14="http://schemas.microsoft.com/office/powerpoint/2010/main" val="798977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A7EBA-CF0A-1109-9EF7-F8FDD53E86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54FF29-9E84-0983-28AB-C6D3105E3CAD}"/>
              </a:ext>
            </a:extLst>
          </p:cNvPr>
          <p:cNvSpPr txBox="1">
            <a:spLocks noGrp="1"/>
          </p:cNvSpPr>
          <p:nvPr>
            <p:ph type="title" idx="4294967295"/>
          </p:nvPr>
        </p:nvSpPr>
        <p:spPr>
          <a:xfrm>
            <a:off x="381000" y="304800"/>
            <a:ext cx="9296400" cy="5693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002060"/>
                </a:solidFill>
                <a:effectLst/>
                <a:uLnTx/>
                <a:uFillTx/>
                <a:latin typeface="+mj-lt"/>
                <a:ea typeface="+mn-ea"/>
                <a:cs typeface="+mn-cs"/>
              </a:rPr>
              <a:t>Six CFRs with average B or B- rating</a:t>
            </a:r>
          </a:p>
        </p:txBody>
      </p:sp>
      <p:cxnSp>
        <p:nvCxnSpPr>
          <p:cNvPr id="5" name="Straight Connector 4">
            <a:extLst>
              <a:ext uri="{FF2B5EF4-FFF2-40B4-BE49-F238E27FC236}">
                <a16:creationId xmlns:a16="http://schemas.microsoft.com/office/drawing/2014/main" id="{4187EBE9-6549-B0F4-B6ED-2C940761F9BB}"/>
              </a:ext>
              <a:ext uri="{C183D7F6-B498-43B3-948B-1728B52AA6E4}">
                <adec:decorative xmlns:adec="http://schemas.microsoft.com/office/drawing/2017/decorative" val="1"/>
              </a:ext>
            </a:extLst>
          </p:cNvPr>
          <p:cNvCxnSpPr>
            <a:cxnSpLocks/>
          </p:cNvCxnSpPr>
          <p:nvPr/>
        </p:nvCxnSpPr>
        <p:spPr>
          <a:xfrm>
            <a:off x="498611" y="881033"/>
            <a:ext cx="2370646" cy="0"/>
          </a:xfrm>
          <a:prstGeom prst="line">
            <a:avLst/>
          </a:prstGeom>
          <a:ln w="38100">
            <a:solidFill>
              <a:srgbClr val="C09001"/>
            </a:solidFill>
          </a:ln>
        </p:spPr>
        <p:style>
          <a:lnRef idx="1">
            <a:schemeClr val="accent1"/>
          </a:lnRef>
          <a:fillRef idx="0">
            <a:schemeClr val="accent1"/>
          </a:fillRef>
          <a:effectRef idx="0">
            <a:schemeClr val="accent1"/>
          </a:effectRef>
          <a:fontRef idx="minor">
            <a:schemeClr val="tx1"/>
          </a:fontRef>
        </p:style>
      </p:cxnSp>
      <p:graphicFrame>
        <p:nvGraphicFramePr>
          <p:cNvPr id="7" name="Table 6">
            <a:extLst>
              <a:ext uri="{FF2B5EF4-FFF2-40B4-BE49-F238E27FC236}">
                <a16:creationId xmlns:a16="http://schemas.microsoft.com/office/drawing/2014/main" id="{6263E69C-3707-BC40-D58D-10047AA8BD05}"/>
              </a:ext>
            </a:extLst>
          </p:cNvPr>
          <p:cNvGraphicFramePr>
            <a:graphicFrameLocks noGrp="1"/>
          </p:cNvGraphicFramePr>
          <p:nvPr>
            <p:extLst>
              <p:ext uri="{D42A27DB-BD31-4B8C-83A1-F6EECF244321}">
                <p14:modId xmlns:p14="http://schemas.microsoft.com/office/powerpoint/2010/main" val="3840384123"/>
              </p:ext>
            </p:extLst>
          </p:nvPr>
        </p:nvGraphicFramePr>
        <p:xfrm>
          <a:off x="381000" y="1177936"/>
          <a:ext cx="11007589" cy="4799031"/>
        </p:xfrm>
        <a:graphic>
          <a:graphicData uri="http://schemas.openxmlformats.org/drawingml/2006/table">
            <a:tbl>
              <a:tblPr firstRow="1" firstCol="1" bandRow="1">
                <a:tableStyleId>{3B4B98B0-60AC-42C2-AFA5-B58CD77FA1E5}</a:tableStyleId>
              </a:tblPr>
              <a:tblGrid>
                <a:gridCol w="1066800">
                  <a:extLst>
                    <a:ext uri="{9D8B030D-6E8A-4147-A177-3AD203B41FA5}">
                      <a16:colId xmlns:a16="http://schemas.microsoft.com/office/drawing/2014/main" val="3885429919"/>
                    </a:ext>
                  </a:extLst>
                </a:gridCol>
                <a:gridCol w="614916">
                  <a:extLst>
                    <a:ext uri="{9D8B030D-6E8A-4147-A177-3AD203B41FA5}">
                      <a16:colId xmlns:a16="http://schemas.microsoft.com/office/drawing/2014/main" val="2018337799"/>
                    </a:ext>
                  </a:extLst>
                </a:gridCol>
                <a:gridCol w="9325873">
                  <a:extLst>
                    <a:ext uri="{9D8B030D-6E8A-4147-A177-3AD203B41FA5}">
                      <a16:colId xmlns:a16="http://schemas.microsoft.com/office/drawing/2014/main" val="2145359780"/>
                    </a:ext>
                  </a:extLst>
                </a:gridCol>
              </a:tblGrid>
              <a:tr h="304800">
                <a:tc>
                  <a:txBody>
                    <a:bodyPr/>
                    <a:lstStyle/>
                    <a:p>
                      <a:pPr marL="0" marR="0" algn="ctr">
                        <a:lnSpc>
                          <a:spcPct val="107000"/>
                        </a:lnSpc>
                        <a:spcAft>
                          <a:spcPts val="800"/>
                        </a:spcAft>
                        <a:buNone/>
                      </a:pPr>
                      <a:r>
                        <a:rPr lang="en-US" sz="1800" dirty="0">
                          <a:effectLst/>
                        </a:rPr>
                        <a:t>Average Score</a:t>
                      </a:r>
                      <a:endParaRPr lang="en-US" sz="1800" dirty="0">
                        <a:effectLst/>
                        <a:latin typeface="Calibri" panose="020F0502020204030204" pitchFamily="34" charset="0"/>
                        <a:ea typeface="Calibri" panose="020F0502020204030204" pitchFamily="34" charset="0"/>
                      </a:endParaRPr>
                    </a:p>
                  </a:txBody>
                  <a:tcPr marL="68580" marR="68580" marT="18415" marB="18415" anchor="b"/>
                </a:tc>
                <a:tc>
                  <a:txBody>
                    <a:bodyPr/>
                    <a:lstStyle/>
                    <a:p>
                      <a:pPr marL="0" marR="0" algn="ctr">
                        <a:lnSpc>
                          <a:spcPct val="107000"/>
                        </a:lnSpc>
                        <a:spcAft>
                          <a:spcPts val="800"/>
                        </a:spcAft>
                        <a:buNone/>
                      </a:pPr>
                      <a:r>
                        <a:rPr lang="en-US" sz="1800" dirty="0">
                          <a:effectLst/>
                        </a:rPr>
                        <a:t>CFR</a:t>
                      </a:r>
                      <a:endParaRPr lang="en-US" sz="1800" dirty="0">
                        <a:effectLst/>
                        <a:latin typeface="Calibri" panose="020F0502020204030204" pitchFamily="34" charset="0"/>
                        <a:ea typeface="Calibri" panose="020F0502020204030204" pitchFamily="34" charset="0"/>
                      </a:endParaRPr>
                    </a:p>
                  </a:txBody>
                  <a:tcPr marL="68580" marR="68580" marT="18415" marB="18415" anchor="b"/>
                </a:tc>
                <a:tc>
                  <a:txBody>
                    <a:bodyPr/>
                    <a:lstStyle/>
                    <a:p>
                      <a:pPr marL="0" marR="0" algn="ctr">
                        <a:lnSpc>
                          <a:spcPct val="107000"/>
                        </a:lnSpc>
                        <a:spcAft>
                          <a:spcPts val="800"/>
                        </a:spcAft>
                        <a:buNone/>
                      </a:pPr>
                      <a:r>
                        <a:rPr lang="en-US" sz="1800" dirty="0">
                          <a:effectLst/>
                        </a:rPr>
                        <a:t>CFR Language</a:t>
                      </a:r>
                      <a:endParaRPr lang="en-US" sz="1800" dirty="0">
                        <a:effectLst/>
                        <a:latin typeface="Calibri" panose="020F0502020204030204" pitchFamily="34" charset="0"/>
                        <a:ea typeface="Calibri" panose="020F0502020204030204" pitchFamily="34" charset="0"/>
                      </a:endParaRPr>
                    </a:p>
                  </a:txBody>
                  <a:tcPr marL="68580" marR="68580" marT="18415" marB="18415" anchor="b"/>
                </a:tc>
                <a:extLst>
                  <a:ext uri="{0D108BD9-81ED-4DB2-BD59-A6C34878D82A}">
                    <a16:rowId xmlns:a16="http://schemas.microsoft.com/office/drawing/2014/main" val="2544564624"/>
                  </a:ext>
                </a:extLst>
              </a:tr>
              <a:tr h="810126">
                <a:tc>
                  <a:txBody>
                    <a:bodyPr/>
                    <a:lstStyle/>
                    <a:p>
                      <a:pPr marL="0" marR="0" algn="ctr">
                        <a:lnSpc>
                          <a:spcPct val="107000"/>
                        </a:lnSpc>
                        <a:spcAft>
                          <a:spcPts val="800"/>
                        </a:spcAft>
                        <a:buNone/>
                      </a:pPr>
                      <a:r>
                        <a:rPr lang="en-US" sz="1800" dirty="0">
                          <a:effectLst/>
                        </a:rPr>
                        <a:t>B</a:t>
                      </a:r>
                      <a:endParaRPr lang="en-US" sz="1800" dirty="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a:effectLst/>
                        </a:rPr>
                        <a:t>1.1</a:t>
                      </a:r>
                      <a:endParaRPr lang="en-US" sz="180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dirty="0">
                          <a:effectLst/>
                        </a:rPr>
                        <a:t>The institution’s mission and other statements of purpose are appropriate for an institution of higher education and clearly define its essential values, culture, and ways the institution contributes to society and the public good.</a:t>
                      </a:r>
                      <a:endParaRPr lang="en-US" sz="1800" dirty="0">
                        <a:effectLst/>
                        <a:latin typeface="Calibri" panose="020F0502020204030204" pitchFamily="34" charset="0"/>
                        <a:ea typeface="Calibri" panose="020F0502020204030204" pitchFamily="34" charset="0"/>
                      </a:endParaRPr>
                    </a:p>
                  </a:txBody>
                  <a:tcPr marL="68580" marR="68580" marT="18415" marB="18415" anchor="ctr"/>
                </a:tc>
                <a:extLst>
                  <a:ext uri="{0D108BD9-81ED-4DB2-BD59-A6C34878D82A}">
                    <a16:rowId xmlns:a16="http://schemas.microsoft.com/office/drawing/2014/main" val="1134381092"/>
                  </a:ext>
                </a:extLst>
              </a:tr>
              <a:tr h="284264">
                <a:tc>
                  <a:txBody>
                    <a:bodyPr/>
                    <a:lstStyle/>
                    <a:p>
                      <a:pPr marL="0" marR="0" algn="ctr">
                        <a:lnSpc>
                          <a:spcPct val="107000"/>
                        </a:lnSpc>
                        <a:spcAft>
                          <a:spcPts val="800"/>
                        </a:spcAft>
                        <a:buNone/>
                      </a:pPr>
                      <a:r>
                        <a:rPr lang="en-US" sz="1800" dirty="0">
                          <a:effectLst/>
                        </a:rPr>
                        <a:t>B</a:t>
                      </a:r>
                      <a:endParaRPr lang="en-US" sz="1800" dirty="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a:effectLst/>
                        </a:rPr>
                        <a:t>1.7</a:t>
                      </a:r>
                      <a:endParaRPr lang="en-US" sz="180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dirty="0">
                          <a:effectLst/>
                        </a:rPr>
                        <a:t>The institution communicates about important issues with its constituents.</a:t>
                      </a:r>
                      <a:endParaRPr lang="en-US" sz="1800" dirty="0">
                        <a:effectLst/>
                        <a:latin typeface="Calibri" panose="020F0502020204030204" pitchFamily="34" charset="0"/>
                        <a:ea typeface="Calibri" panose="020F0502020204030204" pitchFamily="34" charset="0"/>
                      </a:endParaRPr>
                    </a:p>
                  </a:txBody>
                  <a:tcPr marL="68580" marR="68580" marT="18415" marB="18415" anchor="ctr"/>
                </a:tc>
                <a:extLst>
                  <a:ext uri="{0D108BD9-81ED-4DB2-BD59-A6C34878D82A}">
                    <a16:rowId xmlns:a16="http://schemas.microsoft.com/office/drawing/2014/main" val="2661200296"/>
                  </a:ext>
                </a:extLst>
              </a:tr>
              <a:tr h="810126">
                <a:tc>
                  <a:txBody>
                    <a:bodyPr/>
                    <a:lstStyle/>
                    <a:p>
                      <a:pPr marL="0" marR="0" algn="ctr">
                        <a:lnSpc>
                          <a:spcPct val="107000"/>
                        </a:lnSpc>
                        <a:spcAft>
                          <a:spcPts val="800"/>
                        </a:spcAft>
                        <a:buNone/>
                      </a:pPr>
                      <a:r>
                        <a:rPr lang="en-US" sz="1800" dirty="0">
                          <a:effectLst/>
                        </a:rPr>
                        <a:t>B</a:t>
                      </a:r>
                      <a:endParaRPr lang="en-US" sz="1800" dirty="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a:effectLst/>
                        </a:rPr>
                        <a:t>3.2</a:t>
                      </a:r>
                      <a:endParaRPr lang="en-US" sz="180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dirty="0">
                          <a:effectLst/>
                        </a:rPr>
                        <a:t>Faculty, staff, and administrator recruitment, hiring, and orientation practices and workload expectations are aligned with institutional mission and priorities. The institution examines the extent to which its climate supports faculty, staff, and administrators and acts on its findings.</a:t>
                      </a:r>
                      <a:endParaRPr lang="en-US" sz="1800" dirty="0">
                        <a:effectLst/>
                        <a:latin typeface="Calibri" panose="020F0502020204030204" pitchFamily="34" charset="0"/>
                        <a:ea typeface="Calibri" panose="020F0502020204030204" pitchFamily="34" charset="0"/>
                      </a:endParaRPr>
                    </a:p>
                  </a:txBody>
                  <a:tcPr marL="68580" marR="68580" marT="18415" marB="18415" anchor="ctr"/>
                </a:tc>
                <a:extLst>
                  <a:ext uri="{0D108BD9-81ED-4DB2-BD59-A6C34878D82A}">
                    <a16:rowId xmlns:a16="http://schemas.microsoft.com/office/drawing/2014/main" val="3041260744"/>
                  </a:ext>
                </a:extLst>
              </a:tr>
              <a:tr h="547195">
                <a:tc>
                  <a:txBody>
                    <a:bodyPr/>
                    <a:lstStyle/>
                    <a:p>
                      <a:pPr marL="0" marR="0" algn="ctr">
                        <a:lnSpc>
                          <a:spcPct val="107000"/>
                        </a:lnSpc>
                        <a:spcAft>
                          <a:spcPts val="800"/>
                        </a:spcAft>
                        <a:buNone/>
                      </a:pPr>
                      <a:r>
                        <a:rPr lang="en-US" sz="1800" b="1" dirty="0">
                          <a:solidFill>
                            <a:srgbClr val="C09001"/>
                          </a:solidFill>
                          <a:effectLst/>
                        </a:rPr>
                        <a:t>B</a:t>
                      </a:r>
                      <a:endParaRPr lang="en-US" sz="1800" b="1" dirty="0">
                        <a:solidFill>
                          <a:srgbClr val="C09001"/>
                        </a:solidFill>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b="1" dirty="0">
                          <a:solidFill>
                            <a:srgbClr val="C09001"/>
                          </a:solidFill>
                          <a:effectLst/>
                        </a:rPr>
                        <a:t>4.1</a:t>
                      </a:r>
                      <a:endParaRPr lang="en-US" sz="1800" b="1" dirty="0">
                        <a:solidFill>
                          <a:srgbClr val="C09001"/>
                        </a:solidFill>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b="1" dirty="0">
                          <a:solidFill>
                            <a:srgbClr val="C09001"/>
                          </a:solidFill>
                          <a:effectLst/>
                        </a:rPr>
                        <a:t>The institution employs comprehensive quality assurance processes in both academic and non-academic areas and uses the results to improve institutional operations.</a:t>
                      </a:r>
                      <a:endParaRPr lang="en-US" sz="1800" b="1" dirty="0">
                        <a:solidFill>
                          <a:srgbClr val="C09001"/>
                        </a:solidFill>
                        <a:effectLst/>
                        <a:latin typeface="Calibri" panose="020F0502020204030204" pitchFamily="34" charset="0"/>
                        <a:ea typeface="Calibri" panose="020F0502020204030204" pitchFamily="34" charset="0"/>
                      </a:endParaRPr>
                    </a:p>
                  </a:txBody>
                  <a:tcPr marL="68580" marR="68580" marT="18415" marB="18415" anchor="ctr"/>
                </a:tc>
                <a:extLst>
                  <a:ext uri="{0D108BD9-81ED-4DB2-BD59-A6C34878D82A}">
                    <a16:rowId xmlns:a16="http://schemas.microsoft.com/office/drawing/2014/main" val="3722926665"/>
                  </a:ext>
                </a:extLst>
              </a:tr>
              <a:tr h="547195">
                <a:tc>
                  <a:txBody>
                    <a:bodyPr/>
                    <a:lstStyle/>
                    <a:p>
                      <a:pPr marL="0" marR="0" algn="ctr">
                        <a:lnSpc>
                          <a:spcPct val="107000"/>
                        </a:lnSpc>
                        <a:spcAft>
                          <a:spcPts val="800"/>
                        </a:spcAft>
                        <a:buNone/>
                      </a:pPr>
                      <a:r>
                        <a:rPr lang="en-US" sz="1800" dirty="0">
                          <a:effectLst/>
                        </a:rPr>
                        <a:t>B-</a:t>
                      </a:r>
                      <a:endParaRPr lang="en-US" sz="1800" dirty="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dirty="0">
                          <a:effectLst/>
                        </a:rPr>
                        <a:t>3.4</a:t>
                      </a:r>
                      <a:endParaRPr lang="en-US" sz="1800" dirty="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dirty="0">
                          <a:effectLst/>
                        </a:rPr>
                        <a:t>Resource planning and development include realistic budgeting, enrollment management, and diversification of revenue sources. Resource allocation is aligned with evidence-based educational and student success objectives consistent with operational and strategic planning.</a:t>
                      </a:r>
                      <a:endParaRPr lang="en-US" sz="1800" dirty="0">
                        <a:effectLst/>
                        <a:latin typeface="Calibri" panose="020F0502020204030204" pitchFamily="34" charset="0"/>
                        <a:ea typeface="Calibri" panose="020F0502020204030204" pitchFamily="34" charset="0"/>
                      </a:endParaRPr>
                    </a:p>
                  </a:txBody>
                  <a:tcPr marL="68580" marR="68580" marT="18415" marB="18415" anchor="ctr"/>
                </a:tc>
                <a:extLst>
                  <a:ext uri="{0D108BD9-81ED-4DB2-BD59-A6C34878D82A}">
                    <a16:rowId xmlns:a16="http://schemas.microsoft.com/office/drawing/2014/main" val="504529194"/>
                  </a:ext>
                </a:extLst>
              </a:tr>
              <a:tr h="547195">
                <a:tc>
                  <a:txBody>
                    <a:bodyPr/>
                    <a:lstStyle/>
                    <a:p>
                      <a:pPr marL="0" marR="0" algn="ctr">
                        <a:lnSpc>
                          <a:spcPct val="107000"/>
                        </a:lnSpc>
                        <a:spcAft>
                          <a:spcPts val="800"/>
                        </a:spcAft>
                        <a:buNone/>
                      </a:pPr>
                      <a:r>
                        <a:rPr lang="en-US" sz="1800" dirty="0">
                          <a:effectLst/>
                        </a:rPr>
                        <a:t>B-</a:t>
                      </a:r>
                      <a:endParaRPr lang="en-US" sz="1800" dirty="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a:effectLst/>
                        </a:rPr>
                        <a:t>2.11</a:t>
                      </a:r>
                      <a:endParaRPr lang="en-US" sz="1800">
                        <a:effectLst/>
                        <a:latin typeface="Calibri" panose="020F0502020204030204" pitchFamily="34" charset="0"/>
                        <a:ea typeface="Calibri" panose="020F0502020204030204" pitchFamily="34" charset="0"/>
                      </a:endParaRPr>
                    </a:p>
                  </a:txBody>
                  <a:tcPr marL="68580" marR="68580" marT="18415" marB="18415" anchor="ctr"/>
                </a:tc>
                <a:tc>
                  <a:txBody>
                    <a:bodyPr/>
                    <a:lstStyle/>
                    <a:p>
                      <a:pPr marL="0" marR="0">
                        <a:lnSpc>
                          <a:spcPct val="107000"/>
                        </a:lnSpc>
                        <a:spcAft>
                          <a:spcPts val="800"/>
                        </a:spcAft>
                        <a:buNone/>
                      </a:pPr>
                      <a:r>
                        <a:rPr lang="en-US" sz="1800" dirty="0">
                          <a:effectLst/>
                        </a:rPr>
                        <a:t>The institution monitors and analyzes the success of its students following graduation.</a:t>
                      </a:r>
                      <a:endParaRPr lang="en-US" sz="1800" dirty="0">
                        <a:effectLst/>
                        <a:latin typeface="Calibri" panose="020F0502020204030204" pitchFamily="34" charset="0"/>
                        <a:ea typeface="Calibri" panose="020F0502020204030204" pitchFamily="34" charset="0"/>
                      </a:endParaRPr>
                    </a:p>
                  </a:txBody>
                  <a:tcPr marL="68580" marR="68580" marT="18415" marB="18415" anchor="ctr"/>
                </a:tc>
                <a:extLst>
                  <a:ext uri="{0D108BD9-81ED-4DB2-BD59-A6C34878D82A}">
                    <a16:rowId xmlns:a16="http://schemas.microsoft.com/office/drawing/2014/main" val="2274791868"/>
                  </a:ext>
                </a:extLst>
              </a:tr>
            </a:tbl>
          </a:graphicData>
        </a:graphic>
      </p:graphicFrame>
    </p:spTree>
    <p:extLst>
      <p:ext uri="{BB962C8B-B14F-4D97-AF65-F5344CB8AC3E}">
        <p14:creationId xmlns:p14="http://schemas.microsoft.com/office/powerpoint/2010/main" val="3737667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48B74-825F-3942-9505-04D3DC616750}"/>
              </a:ext>
            </a:extLst>
          </p:cNvPr>
          <p:cNvSpPr txBox="1">
            <a:spLocks noGrp="1"/>
          </p:cNvSpPr>
          <p:nvPr>
            <p:ph type="title" idx="4294967295"/>
          </p:nvPr>
        </p:nvSpPr>
        <p:spPr>
          <a:xfrm>
            <a:off x="333017" y="419288"/>
            <a:ext cx="866846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mj-lt"/>
                <a:ea typeface="+mn-ea"/>
                <a:cs typeface="+mn-cs"/>
              </a:rPr>
              <a:t>Where are we going and how are you involved? </a:t>
            </a:r>
          </a:p>
        </p:txBody>
      </p:sp>
      <p:cxnSp>
        <p:nvCxnSpPr>
          <p:cNvPr id="9" name="Straight Connector 8">
            <a:extLst>
              <a:ext uri="{FF2B5EF4-FFF2-40B4-BE49-F238E27FC236}">
                <a16:creationId xmlns:a16="http://schemas.microsoft.com/office/drawing/2014/main" id="{0F0AF72A-5C3D-F533-973C-BC669592BFE0}"/>
              </a:ext>
              <a:ext uri="{C183D7F6-B498-43B3-948B-1728B52AA6E4}">
                <adec:decorative xmlns:adec="http://schemas.microsoft.com/office/drawing/2017/decorative" val="1"/>
              </a:ext>
            </a:extLst>
          </p:cNvPr>
          <p:cNvCxnSpPr>
            <a:cxnSpLocks/>
          </p:cNvCxnSpPr>
          <p:nvPr/>
        </p:nvCxnSpPr>
        <p:spPr>
          <a:xfrm flipV="1">
            <a:off x="609601" y="4967033"/>
            <a:ext cx="3959352" cy="8543"/>
          </a:xfrm>
          <a:prstGeom prst="line">
            <a:avLst/>
          </a:prstGeom>
          <a:ln w="123825">
            <a:solidFill>
              <a:srgbClr val="002060"/>
            </a:solidFill>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83B077E-6AED-D4C6-4331-763585DE401D}"/>
              </a:ext>
              <a:ext uri="{C183D7F6-B498-43B3-948B-1728B52AA6E4}">
                <adec:decorative xmlns:adec="http://schemas.microsoft.com/office/drawing/2017/decorative" val="1"/>
              </a:ext>
            </a:extLst>
          </p:cNvPr>
          <p:cNvCxnSpPr>
            <a:cxnSpLocks/>
          </p:cNvCxnSpPr>
          <p:nvPr/>
        </p:nvCxnSpPr>
        <p:spPr>
          <a:xfrm>
            <a:off x="609602" y="2528587"/>
            <a:ext cx="0" cy="2286091"/>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989F4C8-3397-8A74-9475-E80DF398AEB2}"/>
              </a:ext>
              <a:ext uri="{C183D7F6-B498-43B3-948B-1728B52AA6E4}">
                <adec:decorative xmlns:adec="http://schemas.microsoft.com/office/drawing/2017/decorative" val="1"/>
              </a:ext>
            </a:extLst>
          </p:cNvPr>
          <p:cNvCxnSpPr>
            <a:cxnSpLocks/>
          </p:cNvCxnSpPr>
          <p:nvPr/>
        </p:nvCxnSpPr>
        <p:spPr>
          <a:xfrm>
            <a:off x="4554400" y="4967335"/>
            <a:ext cx="6584679" cy="8543"/>
          </a:xfrm>
          <a:prstGeom prst="line">
            <a:avLst/>
          </a:prstGeom>
          <a:ln w="123825">
            <a:solidFill>
              <a:srgbClr val="00206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1440B2-C69D-E819-12F3-9AFEF021FC94}"/>
              </a:ext>
            </a:extLst>
          </p:cNvPr>
          <p:cNvSpPr/>
          <p:nvPr/>
        </p:nvSpPr>
        <p:spPr>
          <a:xfrm>
            <a:off x="762000" y="1995233"/>
            <a:ext cx="5252605" cy="28675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spcAft>
                <a:spcPts val="600"/>
              </a:spcAft>
            </a:pPr>
            <a:r>
              <a:rPr lang="en-US" sz="2800" b="1" i="1" dirty="0">
                <a:solidFill>
                  <a:srgbClr val="291C58"/>
                </a:solidFill>
              </a:rPr>
              <a:t>AY26-27</a:t>
            </a:r>
          </a:p>
          <a:p>
            <a:pPr marL="285750" lvl="0" indent="-285750">
              <a:spcBef>
                <a:spcPts val="600"/>
              </a:spcBef>
              <a:spcAft>
                <a:spcPts val="600"/>
              </a:spcAft>
              <a:buFont typeface="Arial" panose="020B0604020202020204" pitchFamily="34" charset="0"/>
              <a:buChar char="•"/>
            </a:pPr>
            <a:r>
              <a:rPr lang="en-US" sz="2400" dirty="0">
                <a:solidFill>
                  <a:srgbClr val="291C58"/>
                </a:solidFill>
              </a:rPr>
              <a:t>Campus accreditation updates (fall)</a:t>
            </a:r>
          </a:p>
          <a:p>
            <a:pPr marL="285750" lvl="0" indent="-285750">
              <a:spcBef>
                <a:spcPts val="600"/>
              </a:spcBef>
              <a:spcAft>
                <a:spcPts val="600"/>
              </a:spcAft>
              <a:buFont typeface="Arial" panose="020B0604020202020204" pitchFamily="34" charset="0"/>
              <a:buChar char="•"/>
            </a:pPr>
            <a:r>
              <a:rPr lang="en-US" sz="2400" dirty="0">
                <a:solidFill>
                  <a:srgbClr val="291C58"/>
                </a:solidFill>
              </a:rPr>
              <a:t>Steering Committee drafts report (fall)</a:t>
            </a:r>
          </a:p>
          <a:p>
            <a:pPr marL="285750" indent="-285750">
              <a:spcBef>
                <a:spcPts val="600"/>
              </a:spcBef>
              <a:spcAft>
                <a:spcPts val="600"/>
              </a:spcAft>
              <a:buFont typeface="Arial" panose="020B0604020202020204" pitchFamily="34" charset="0"/>
              <a:buChar char="•"/>
            </a:pPr>
            <a:r>
              <a:rPr lang="en-US" sz="2400" b="1" dirty="0">
                <a:solidFill>
                  <a:srgbClr val="C09001"/>
                </a:solidFill>
              </a:rPr>
              <a:t>Campus reviews report (spring)</a:t>
            </a:r>
          </a:p>
          <a:p>
            <a:pPr marL="285750" lvl="0" indent="-285750">
              <a:spcBef>
                <a:spcPts val="600"/>
              </a:spcBef>
              <a:spcAft>
                <a:spcPts val="600"/>
              </a:spcAft>
              <a:buFont typeface="Arial" panose="020B0604020202020204" pitchFamily="34" charset="0"/>
              <a:buChar char="•"/>
            </a:pPr>
            <a:r>
              <a:rPr lang="en-US" sz="2400" dirty="0">
                <a:solidFill>
                  <a:srgbClr val="291C58"/>
                </a:solidFill>
              </a:rPr>
              <a:t>ALO submits report and compliance documents (August 2027)</a:t>
            </a:r>
          </a:p>
          <a:p>
            <a:pPr lvl="0"/>
            <a:endParaRPr lang="en-US" sz="2400" dirty="0">
              <a:solidFill>
                <a:srgbClr val="291C58"/>
              </a:solidFill>
            </a:endParaRPr>
          </a:p>
        </p:txBody>
      </p:sp>
      <p:sp>
        <p:nvSpPr>
          <p:cNvPr id="6" name="Rectangle 5">
            <a:extLst>
              <a:ext uri="{FF2B5EF4-FFF2-40B4-BE49-F238E27FC236}">
                <a16:creationId xmlns:a16="http://schemas.microsoft.com/office/drawing/2014/main" id="{0D72B2EB-67CA-754F-3277-30C5DB0017AB}"/>
              </a:ext>
            </a:extLst>
          </p:cNvPr>
          <p:cNvSpPr/>
          <p:nvPr/>
        </p:nvSpPr>
        <p:spPr>
          <a:xfrm>
            <a:off x="6535600" y="1995233"/>
            <a:ext cx="5812317" cy="273730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spcAft>
                <a:spcPts val="600"/>
              </a:spcAft>
            </a:pPr>
            <a:r>
              <a:rPr lang="en-US" sz="2800" b="1" i="1" dirty="0">
                <a:solidFill>
                  <a:srgbClr val="291C58"/>
                </a:solidFill>
              </a:rPr>
              <a:t>AY27-28</a:t>
            </a:r>
          </a:p>
          <a:p>
            <a:pPr marL="285750" lvl="0" indent="-285750">
              <a:spcBef>
                <a:spcPts val="600"/>
              </a:spcBef>
              <a:spcAft>
                <a:spcPts val="600"/>
              </a:spcAft>
              <a:buFont typeface="Arial" panose="020B0604020202020204" pitchFamily="34" charset="0"/>
              <a:buChar char="•"/>
            </a:pPr>
            <a:r>
              <a:rPr lang="en-US" sz="2400" dirty="0">
                <a:solidFill>
                  <a:srgbClr val="291C58"/>
                </a:solidFill>
              </a:rPr>
              <a:t>Campus prepares for Accreditation Visit</a:t>
            </a:r>
          </a:p>
          <a:p>
            <a:pPr marL="285750" lvl="0" indent="-285750">
              <a:spcBef>
                <a:spcPts val="600"/>
              </a:spcBef>
              <a:spcAft>
                <a:spcPts val="600"/>
              </a:spcAft>
              <a:buFont typeface="Arial" panose="020B0604020202020204" pitchFamily="34" charset="0"/>
              <a:buChar char="•"/>
            </a:pPr>
            <a:r>
              <a:rPr lang="en-US" sz="2400" b="1" dirty="0">
                <a:solidFill>
                  <a:srgbClr val="C09001"/>
                </a:solidFill>
              </a:rPr>
              <a:t>Accreditation Visit (April 2028) </a:t>
            </a:r>
          </a:p>
          <a:p>
            <a:pPr marL="285750" lvl="0" indent="-285750">
              <a:spcBef>
                <a:spcPts val="600"/>
              </a:spcBef>
              <a:spcAft>
                <a:spcPts val="600"/>
              </a:spcAft>
              <a:buFont typeface="Arial" panose="020B0604020202020204" pitchFamily="34" charset="0"/>
              <a:buChar char="•"/>
            </a:pPr>
            <a:r>
              <a:rPr lang="en-US" sz="2400" dirty="0">
                <a:solidFill>
                  <a:srgbClr val="291C58"/>
                </a:solidFill>
              </a:rPr>
              <a:t>Accreditation decision by WSCUC Commission (June 2028)</a:t>
            </a:r>
          </a:p>
          <a:p>
            <a:pPr lvl="0"/>
            <a:endParaRPr lang="en-US" sz="2400" dirty="0">
              <a:solidFill>
                <a:srgbClr val="291C58"/>
              </a:solidFill>
            </a:endParaRPr>
          </a:p>
        </p:txBody>
      </p:sp>
      <p:cxnSp>
        <p:nvCxnSpPr>
          <p:cNvPr id="3" name="Straight Connector 2">
            <a:extLst>
              <a:ext uri="{FF2B5EF4-FFF2-40B4-BE49-F238E27FC236}">
                <a16:creationId xmlns:a16="http://schemas.microsoft.com/office/drawing/2014/main" id="{4C1BD8A4-3EE1-810F-92E0-D2AF5D9CE67F}"/>
              </a:ext>
              <a:ext uri="{C183D7F6-B498-43B3-948B-1728B52AA6E4}">
                <adec:decorative xmlns:adec="http://schemas.microsoft.com/office/drawing/2017/decorative" val="1"/>
              </a:ext>
            </a:extLst>
          </p:cNvPr>
          <p:cNvCxnSpPr>
            <a:cxnSpLocks/>
          </p:cNvCxnSpPr>
          <p:nvPr/>
        </p:nvCxnSpPr>
        <p:spPr>
          <a:xfrm>
            <a:off x="470920" y="1143000"/>
            <a:ext cx="2370646" cy="0"/>
          </a:xfrm>
          <a:prstGeom prst="line">
            <a:avLst/>
          </a:prstGeom>
          <a:ln w="38100">
            <a:solidFill>
              <a:srgbClr val="C0900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E8DAB73-4887-557C-B4A4-AF1B181278E3}"/>
              </a:ext>
              <a:ext uri="{C183D7F6-B498-43B3-948B-1728B52AA6E4}">
                <adec:decorative xmlns:adec="http://schemas.microsoft.com/office/drawing/2017/decorative" val="1"/>
              </a:ext>
            </a:extLst>
          </p:cNvPr>
          <p:cNvCxnSpPr>
            <a:cxnSpLocks/>
          </p:cNvCxnSpPr>
          <p:nvPr/>
        </p:nvCxnSpPr>
        <p:spPr>
          <a:xfrm>
            <a:off x="6186649" y="2446444"/>
            <a:ext cx="0" cy="228609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56525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4BA02-3AE9-2439-39ED-22884830CCF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ED35C5C-A5CC-4F03-CD1C-E2D0BD49E223}"/>
              </a:ext>
            </a:extLst>
          </p:cNvPr>
          <p:cNvSpPr txBox="1">
            <a:spLocks noGrp="1"/>
          </p:cNvSpPr>
          <p:nvPr>
            <p:ph type="title" idx="4294967295"/>
          </p:nvPr>
        </p:nvSpPr>
        <p:spPr>
          <a:xfrm>
            <a:off x="381000" y="367725"/>
            <a:ext cx="9982201"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uLnTx/>
                <a:uFillTx/>
                <a:latin typeface="+mj-lt"/>
                <a:ea typeface="+mj-ea"/>
                <a:cs typeface="+mj-cs"/>
              </a:rPr>
              <a:t>Stay up-to-date and share!</a:t>
            </a:r>
          </a:p>
        </p:txBody>
      </p:sp>
      <p:cxnSp>
        <p:nvCxnSpPr>
          <p:cNvPr id="2" name="Straight Connector 1">
            <a:extLst>
              <a:ext uri="{FF2B5EF4-FFF2-40B4-BE49-F238E27FC236}">
                <a16:creationId xmlns:a16="http://schemas.microsoft.com/office/drawing/2014/main" id="{BD5D98B0-8294-4547-2D71-A99F23647FD5}"/>
              </a:ext>
              <a:ext uri="{C183D7F6-B498-43B3-948B-1728B52AA6E4}">
                <adec:decorative xmlns:adec="http://schemas.microsoft.com/office/drawing/2017/decorative" val="1"/>
              </a:ext>
            </a:extLst>
          </p:cNvPr>
          <p:cNvCxnSpPr>
            <a:cxnSpLocks/>
          </p:cNvCxnSpPr>
          <p:nvPr/>
        </p:nvCxnSpPr>
        <p:spPr>
          <a:xfrm>
            <a:off x="609600" y="1066800"/>
            <a:ext cx="2370646" cy="0"/>
          </a:xfrm>
          <a:prstGeom prst="line">
            <a:avLst/>
          </a:prstGeom>
          <a:ln w="38100">
            <a:solidFill>
              <a:srgbClr val="C0900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E074B53-2AA2-C5E1-493A-6AC1923413FD}"/>
              </a:ext>
            </a:extLst>
          </p:cNvPr>
          <p:cNvSpPr txBox="1"/>
          <p:nvPr/>
        </p:nvSpPr>
        <p:spPr>
          <a:xfrm>
            <a:off x="245039" y="3502428"/>
            <a:ext cx="3371850" cy="1292662"/>
          </a:xfrm>
          <a:prstGeom prst="rect">
            <a:avLst/>
          </a:prstGeom>
          <a:noFill/>
        </p:spPr>
        <p:txBody>
          <a:bodyPr wrap="square" lIns="91440" tIns="45720" rIns="91440" bIns="45720" anchor="t">
            <a:spAutoFit/>
          </a:bodyPr>
          <a:lstStyle/>
          <a:p>
            <a:pPr algn="ctr">
              <a:spcBef>
                <a:spcPts val="600"/>
              </a:spcBef>
              <a:spcAft>
                <a:spcPts val="600"/>
              </a:spcAft>
            </a:pPr>
            <a:r>
              <a:rPr lang="en-US" sz="2800" b="1" dirty="0">
                <a:solidFill>
                  <a:srgbClr val="C09001"/>
                </a:solidFill>
                <a:ea typeface="Calibri"/>
                <a:cs typeface="Calibri"/>
              </a:rPr>
              <a:t>Learn more @ </a:t>
            </a:r>
          </a:p>
          <a:p>
            <a:pPr algn="ctr">
              <a:spcBef>
                <a:spcPts val="600"/>
              </a:spcBef>
              <a:spcAft>
                <a:spcPts val="600"/>
              </a:spcAft>
            </a:pPr>
            <a:r>
              <a:rPr lang="en-US" sz="2000" dirty="0">
                <a:ea typeface="+mn-lt"/>
                <a:cs typeface="+mn-lt"/>
                <a:hlinkClick r:id="rId3"/>
              </a:rPr>
              <a:t>https://accreditation.ucmerced.edu/2028-reaffirmation</a:t>
            </a:r>
            <a:r>
              <a:rPr lang="en-US" sz="2000" dirty="0">
                <a:ea typeface="+mn-lt"/>
                <a:cs typeface="+mn-lt"/>
              </a:rPr>
              <a:t> </a:t>
            </a:r>
            <a:endParaRPr lang="en-US" sz="2200" dirty="0">
              <a:solidFill>
                <a:srgbClr val="002060"/>
              </a:solidFill>
            </a:endParaRPr>
          </a:p>
        </p:txBody>
      </p:sp>
      <p:sp>
        <p:nvSpPr>
          <p:cNvPr id="4" name="TextBox 3">
            <a:extLst>
              <a:ext uri="{FF2B5EF4-FFF2-40B4-BE49-F238E27FC236}">
                <a16:creationId xmlns:a16="http://schemas.microsoft.com/office/drawing/2014/main" id="{240320CD-B5A9-8F2B-6937-D55461F91064}"/>
              </a:ext>
            </a:extLst>
          </p:cNvPr>
          <p:cNvSpPr txBox="1"/>
          <p:nvPr/>
        </p:nvSpPr>
        <p:spPr>
          <a:xfrm>
            <a:off x="3819236" y="3502428"/>
            <a:ext cx="4038600" cy="2677656"/>
          </a:xfrm>
          <a:prstGeom prst="rect">
            <a:avLst/>
          </a:prstGeom>
          <a:noFill/>
        </p:spPr>
        <p:txBody>
          <a:bodyPr wrap="square" lIns="91440" tIns="45720" rIns="91440" bIns="45720" anchor="t">
            <a:spAutoFit/>
          </a:bodyPr>
          <a:lstStyle/>
          <a:p>
            <a:pPr algn="ctr">
              <a:spcBef>
                <a:spcPts val="600"/>
              </a:spcBef>
              <a:spcAft>
                <a:spcPts val="600"/>
              </a:spcAft>
            </a:pPr>
            <a:r>
              <a:rPr lang="en-US" sz="2800" dirty="0">
                <a:solidFill>
                  <a:srgbClr val="002060"/>
                </a:solidFill>
                <a:ea typeface="Calibri"/>
                <a:cs typeface="Calibri"/>
              </a:rPr>
              <a:t> </a:t>
            </a:r>
            <a:r>
              <a:rPr lang="en-US" sz="2800" b="1" dirty="0">
                <a:solidFill>
                  <a:srgbClr val="C09001"/>
                </a:solidFill>
                <a:ea typeface="Calibri"/>
                <a:cs typeface="Calibri"/>
              </a:rPr>
              <a:t>Share with colleagues</a:t>
            </a:r>
          </a:p>
          <a:p>
            <a:pPr marL="342900" indent="-342900" algn="ctr">
              <a:spcBef>
                <a:spcPts val="600"/>
              </a:spcBef>
              <a:spcAft>
                <a:spcPts val="600"/>
              </a:spcAft>
              <a:buFont typeface="Arial" panose="020B0604020202020204" pitchFamily="34" charset="0"/>
              <a:buChar char="•"/>
            </a:pPr>
            <a:r>
              <a:rPr lang="en-US" sz="2400" b="1" dirty="0">
                <a:solidFill>
                  <a:srgbClr val="002060"/>
                </a:solidFill>
                <a:ea typeface="Calibri"/>
                <a:cs typeface="Calibri"/>
              </a:rPr>
              <a:t>What you have learned</a:t>
            </a:r>
          </a:p>
          <a:p>
            <a:pPr marL="342900" indent="-342900" algn="ctr">
              <a:spcBef>
                <a:spcPts val="600"/>
              </a:spcBef>
              <a:spcAft>
                <a:spcPts val="600"/>
              </a:spcAft>
              <a:buFont typeface="Arial" panose="020B0604020202020204" pitchFamily="34" charset="0"/>
              <a:buChar char="•"/>
            </a:pPr>
            <a:r>
              <a:rPr lang="en-US" sz="2400" b="1" dirty="0">
                <a:solidFill>
                  <a:srgbClr val="002060"/>
                </a:solidFill>
                <a:ea typeface="Calibri"/>
                <a:cs typeface="Calibri"/>
              </a:rPr>
              <a:t>The website</a:t>
            </a:r>
          </a:p>
          <a:p>
            <a:pPr marL="342900" indent="-342900" algn="ctr">
              <a:spcBef>
                <a:spcPts val="600"/>
              </a:spcBef>
              <a:spcAft>
                <a:spcPts val="600"/>
              </a:spcAft>
              <a:buFont typeface="Arial" panose="020B0604020202020204" pitchFamily="34" charset="0"/>
              <a:buChar char="•"/>
            </a:pPr>
            <a:r>
              <a:rPr lang="en-US" sz="2400" b="1" dirty="0">
                <a:solidFill>
                  <a:srgbClr val="002060"/>
                </a:solidFill>
                <a:ea typeface="Calibri"/>
                <a:cs typeface="Calibri"/>
              </a:rPr>
              <a:t>The handout</a:t>
            </a:r>
          </a:p>
          <a:p>
            <a:pPr algn="ctr">
              <a:spcBef>
                <a:spcPts val="600"/>
              </a:spcBef>
              <a:spcAft>
                <a:spcPts val="600"/>
              </a:spcAft>
            </a:pPr>
            <a:endParaRPr lang="en-US" sz="2800" dirty="0">
              <a:solidFill>
                <a:srgbClr val="002060"/>
              </a:solidFill>
            </a:endParaRPr>
          </a:p>
        </p:txBody>
      </p:sp>
      <p:pic>
        <p:nvPicPr>
          <p:cNvPr id="7" name="Graphic 6">
            <a:extLst>
              <a:ext uri="{FF2B5EF4-FFF2-40B4-BE49-F238E27FC236}">
                <a16:creationId xmlns:a16="http://schemas.microsoft.com/office/drawing/2014/main" id="{6522B0F1-087F-9E09-2D6C-D67634DD2D1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0600" y="1447800"/>
            <a:ext cx="1828800" cy="1828800"/>
          </a:xfrm>
          <a:prstGeom prst="rect">
            <a:avLst/>
          </a:prstGeom>
        </p:spPr>
      </p:pic>
      <p:pic>
        <p:nvPicPr>
          <p:cNvPr id="12" name="Graphic 11">
            <a:extLst>
              <a:ext uri="{FF2B5EF4-FFF2-40B4-BE49-F238E27FC236}">
                <a16:creationId xmlns:a16="http://schemas.microsoft.com/office/drawing/2014/main" id="{847F760C-3355-44A0-082D-961130AB446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09183" y="1362075"/>
            <a:ext cx="2000250" cy="2000250"/>
          </a:xfrm>
          <a:prstGeom prst="rect">
            <a:avLst/>
          </a:prstGeom>
        </p:spPr>
      </p:pic>
      <p:pic>
        <p:nvPicPr>
          <p:cNvPr id="16" name="Graphic 15">
            <a:extLst>
              <a:ext uri="{FF2B5EF4-FFF2-40B4-BE49-F238E27FC236}">
                <a16:creationId xmlns:a16="http://schemas.microsoft.com/office/drawing/2014/main" id="{3A47BD81-F60A-DE33-2534-8E752D97DB3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280698" y="1553769"/>
            <a:ext cx="1616862" cy="1616862"/>
          </a:xfrm>
          <a:prstGeom prst="rect">
            <a:avLst/>
          </a:prstGeom>
        </p:spPr>
      </p:pic>
      <p:sp>
        <p:nvSpPr>
          <p:cNvPr id="18" name="TextBox 17">
            <a:extLst>
              <a:ext uri="{FF2B5EF4-FFF2-40B4-BE49-F238E27FC236}">
                <a16:creationId xmlns:a16="http://schemas.microsoft.com/office/drawing/2014/main" id="{5064BBF2-76E3-40DB-EF10-39C1D161F435}"/>
              </a:ext>
            </a:extLst>
          </p:cNvPr>
          <p:cNvSpPr txBox="1"/>
          <p:nvPr/>
        </p:nvSpPr>
        <p:spPr>
          <a:xfrm>
            <a:off x="8069829" y="3502428"/>
            <a:ext cx="4038600" cy="3416320"/>
          </a:xfrm>
          <a:prstGeom prst="rect">
            <a:avLst/>
          </a:prstGeom>
          <a:noFill/>
        </p:spPr>
        <p:txBody>
          <a:bodyPr wrap="square" lIns="91440" tIns="45720" rIns="91440" bIns="45720" anchor="t">
            <a:spAutoFit/>
          </a:bodyPr>
          <a:lstStyle/>
          <a:p>
            <a:pPr algn="ctr">
              <a:spcBef>
                <a:spcPts val="600"/>
              </a:spcBef>
              <a:spcAft>
                <a:spcPts val="600"/>
              </a:spcAft>
            </a:pPr>
            <a:r>
              <a:rPr lang="en-US" sz="2800" dirty="0">
                <a:solidFill>
                  <a:srgbClr val="002060"/>
                </a:solidFill>
                <a:ea typeface="Calibri"/>
                <a:cs typeface="Calibri"/>
              </a:rPr>
              <a:t> </a:t>
            </a:r>
            <a:r>
              <a:rPr lang="en-US" sz="2800" b="1" dirty="0">
                <a:solidFill>
                  <a:srgbClr val="C09001"/>
                </a:solidFill>
                <a:ea typeface="Calibri"/>
                <a:cs typeface="Calibri"/>
              </a:rPr>
              <a:t>Encourage Participation</a:t>
            </a:r>
          </a:p>
          <a:p>
            <a:pPr marL="342900" indent="-342900" algn="ctr">
              <a:spcBef>
                <a:spcPts val="600"/>
              </a:spcBef>
              <a:spcAft>
                <a:spcPts val="600"/>
              </a:spcAft>
              <a:buFont typeface="Arial" panose="020B0604020202020204" pitchFamily="34" charset="0"/>
              <a:buChar char="•"/>
            </a:pPr>
            <a:r>
              <a:rPr lang="en-US" sz="2400" b="1" dirty="0">
                <a:solidFill>
                  <a:srgbClr val="002060"/>
                </a:solidFill>
                <a:ea typeface="Calibri"/>
                <a:cs typeface="Calibri"/>
              </a:rPr>
              <a:t>Spring ‘27: Review the draft Institutional Report</a:t>
            </a:r>
          </a:p>
          <a:p>
            <a:pPr marL="342900" indent="-342900">
              <a:spcBef>
                <a:spcPts val="600"/>
              </a:spcBef>
              <a:spcAft>
                <a:spcPts val="600"/>
              </a:spcAft>
              <a:buFont typeface="Arial" panose="020B0604020202020204" pitchFamily="34" charset="0"/>
              <a:buChar char="•"/>
            </a:pPr>
            <a:r>
              <a:rPr lang="en-US" sz="2400" b="1" dirty="0">
                <a:solidFill>
                  <a:srgbClr val="002060"/>
                </a:solidFill>
                <a:ea typeface="Calibri"/>
                <a:cs typeface="Calibri"/>
              </a:rPr>
              <a:t>Spring ‘28: Participate in Accreditation Visit</a:t>
            </a:r>
          </a:p>
          <a:p>
            <a:pPr algn="ctr">
              <a:spcBef>
                <a:spcPts val="600"/>
              </a:spcBef>
              <a:spcAft>
                <a:spcPts val="600"/>
              </a:spcAft>
            </a:pPr>
            <a:endParaRPr lang="en-US" sz="2400" b="1" dirty="0">
              <a:solidFill>
                <a:srgbClr val="002060"/>
              </a:solidFill>
              <a:ea typeface="Calibri"/>
              <a:cs typeface="Calibri"/>
            </a:endParaRPr>
          </a:p>
          <a:p>
            <a:pPr algn="ctr">
              <a:spcBef>
                <a:spcPts val="600"/>
              </a:spcBef>
              <a:spcAft>
                <a:spcPts val="600"/>
              </a:spcAft>
            </a:pPr>
            <a:endParaRPr lang="en-US" sz="2800" dirty="0">
              <a:solidFill>
                <a:srgbClr val="002060"/>
              </a:solidFill>
            </a:endParaRPr>
          </a:p>
        </p:txBody>
      </p:sp>
    </p:spTree>
    <p:extLst>
      <p:ext uri="{BB962C8B-B14F-4D97-AF65-F5344CB8AC3E}">
        <p14:creationId xmlns:p14="http://schemas.microsoft.com/office/powerpoint/2010/main" val="1429716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8B8D9-721C-4BB0-DD57-A08423BBA840}"/>
            </a:ext>
          </a:extLst>
        </p:cNvPr>
        <p:cNvGrpSpPr/>
        <p:nvPr/>
      </p:nvGrpSpPr>
      <p:grpSpPr>
        <a:xfrm>
          <a:off x="0" y="0"/>
          <a:ext cx="0" cy="0"/>
          <a:chOff x="0" y="0"/>
          <a:chExt cx="0" cy="0"/>
        </a:xfrm>
      </p:grpSpPr>
      <p:pic>
        <p:nvPicPr>
          <p:cNvPr id="10" name="Graphic 9">
            <a:extLst>
              <a:ext uri="{FF2B5EF4-FFF2-40B4-BE49-F238E27FC236}">
                <a16:creationId xmlns:a16="http://schemas.microsoft.com/office/drawing/2014/main" id="{48BECF75-AD54-5B96-8D17-A3EFE7A716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62400" y="1143000"/>
            <a:ext cx="3733800" cy="3733800"/>
          </a:xfrm>
          <a:prstGeom prst="rect">
            <a:avLst/>
          </a:prstGeom>
        </p:spPr>
      </p:pic>
      <p:sp>
        <p:nvSpPr>
          <p:cNvPr id="3" name="Title 2">
            <a:extLst>
              <a:ext uri="{FF2B5EF4-FFF2-40B4-BE49-F238E27FC236}">
                <a16:creationId xmlns:a16="http://schemas.microsoft.com/office/drawing/2014/main" id="{2E1E64EA-63F4-92A2-A08D-695554B03477}"/>
              </a:ext>
            </a:extLst>
          </p:cNvPr>
          <p:cNvSpPr>
            <a:spLocks noGrp="1"/>
          </p:cNvSpPr>
          <p:nvPr>
            <p:ph type="title" idx="4294967295"/>
          </p:nvPr>
        </p:nvSpPr>
        <p:spPr>
          <a:xfrm>
            <a:off x="609600" y="-1143000"/>
            <a:ext cx="10972800" cy="1143000"/>
          </a:xfrm>
        </p:spPr>
        <p:txBody>
          <a:bodyPr vert="horz" lIns="91440" tIns="45720" rIns="91440" bIns="45720" rtlCol="0" anchor="b">
            <a:normAutofit/>
          </a:bodyPr>
          <a:lstStyle/>
          <a:p>
            <a:r>
              <a:rPr lang="en-US" dirty="0"/>
              <a:t>Questions?</a:t>
            </a:r>
          </a:p>
        </p:txBody>
      </p:sp>
    </p:spTree>
    <p:extLst>
      <p:ext uri="{BB962C8B-B14F-4D97-AF65-F5344CB8AC3E}">
        <p14:creationId xmlns:p14="http://schemas.microsoft.com/office/powerpoint/2010/main" val="366968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48A8A7-BC57-2498-6852-6281B2F6A8C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65733" y="5591503"/>
            <a:ext cx="3718785" cy="872358"/>
          </a:xfrm>
          <a:prstGeom prst="rect">
            <a:avLst/>
          </a:prstGeom>
        </p:spPr>
      </p:pic>
      <p:sp>
        <p:nvSpPr>
          <p:cNvPr id="2" name="Title 1">
            <a:extLst>
              <a:ext uri="{FF2B5EF4-FFF2-40B4-BE49-F238E27FC236}">
                <a16:creationId xmlns:a16="http://schemas.microsoft.com/office/drawing/2014/main" id="{CCA575F9-54CA-933C-D362-261A412FD934}"/>
              </a:ext>
            </a:extLst>
          </p:cNvPr>
          <p:cNvSpPr>
            <a:spLocks noGrp="1"/>
          </p:cNvSpPr>
          <p:nvPr>
            <p:ph type="title" idx="4294967295"/>
          </p:nvPr>
        </p:nvSpPr>
        <p:spPr>
          <a:xfrm>
            <a:off x="609600" y="-1143000"/>
            <a:ext cx="10972800" cy="1143000"/>
          </a:xfrm>
        </p:spPr>
        <p:txBody>
          <a:bodyPr vert="horz" lIns="91440" tIns="45720" rIns="91440" bIns="45720" rtlCol="0" anchor="b">
            <a:normAutofit/>
          </a:bodyPr>
          <a:lstStyle/>
          <a:p>
            <a:r>
              <a:rPr lang="en-US" dirty="0"/>
              <a:t>End of Slides</a:t>
            </a:r>
          </a:p>
        </p:txBody>
      </p:sp>
    </p:spTree>
    <p:extLst>
      <p:ext uri="{BB962C8B-B14F-4D97-AF65-F5344CB8AC3E}">
        <p14:creationId xmlns:p14="http://schemas.microsoft.com/office/powerpoint/2010/main" val="1283441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885</TotalTime>
  <Words>1751</Words>
  <Application>Microsoft Macintosh PowerPoint</Application>
  <PresentationFormat>Widescreen</PresentationFormat>
  <Paragraphs>214</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Arial</vt:lpstr>
      <vt:lpstr>Calibri</vt:lpstr>
      <vt:lpstr>Office Theme</vt:lpstr>
      <vt:lpstr>Campus Update: WSCUC 2028 Reaffirmation of Accreditation</vt:lpstr>
      <vt:lpstr>Presentation Takeaways </vt:lpstr>
      <vt:lpstr>What is institutional accreditation and WSCUC (“WASC”)? </vt:lpstr>
      <vt:lpstr>Why is institutional accreditation important? </vt:lpstr>
      <vt:lpstr>What does WSCUC ask us to do? </vt:lpstr>
      <vt:lpstr>Major Reaffirmation Deliverables</vt:lpstr>
      <vt:lpstr>Steering Committee Membership</vt:lpstr>
      <vt:lpstr>AY25-26 WSCUC Steering Committee Accomplishments </vt:lpstr>
      <vt:lpstr>Compliance with 2023 WSCUC Standards</vt:lpstr>
      <vt:lpstr>Six CFRs with average B or B- rating</vt:lpstr>
      <vt:lpstr>Where are we going and how are you involved? </vt:lpstr>
      <vt:lpstr>Stay up-to-date and share!</vt:lpstr>
      <vt:lpstr>Questions?</vt:lpstr>
      <vt:lpstr>End of Slides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Naoko Kada</cp:lastModifiedBy>
  <cp:revision>128</cp:revision>
  <dcterms:created xsi:type="dcterms:W3CDTF">2012-08-24T00:53:15Z</dcterms:created>
  <dcterms:modified xsi:type="dcterms:W3CDTF">2026-09-11T23:53:42Z</dcterms:modified>
</cp:coreProperties>
</file>